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4"/>
  </p:notesMasterIdLst>
  <p:handoutMasterIdLst>
    <p:handoutMasterId r:id="rId35"/>
  </p:handoutMasterIdLst>
  <p:sldIdLst>
    <p:sldId id="371" r:id="rId6"/>
    <p:sldId id="378" r:id="rId7"/>
    <p:sldId id="404" r:id="rId8"/>
    <p:sldId id="380" r:id="rId9"/>
    <p:sldId id="382" r:id="rId10"/>
    <p:sldId id="383" r:id="rId11"/>
    <p:sldId id="384" r:id="rId12"/>
    <p:sldId id="385" r:id="rId13"/>
    <p:sldId id="386" r:id="rId14"/>
    <p:sldId id="387" r:id="rId15"/>
    <p:sldId id="403" r:id="rId16"/>
    <p:sldId id="388" r:id="rId17"/>
    <p:sldId id="389" r:id="rId18"/>
    <p:sldId id="390" r:id="rId19"/>
    <p:sldId id="391" r:id="rId20"/>
    <p:sldId id="392" r:id="rId21"/>
    <p:sldId id="393" r:id="rId22"/>
    <p:sldId id="409" r:id="rId23"/>
    <p:sldId id="399" r:id="rId24"/>
    <p:sldId id="396" r:id="rId25"/>
    <p:sldId id="400" r:id="rId26"/>
    <p:sldId id="402" r:id="rId27"/>
    <p:sldId id="410" r:id="rId28"/>
    <p:sldId id="411" r:id="rId29"/>
    <p:sldId id="397" r:id="rId30"/>
    <p:sldId id="398" r:id="rId31"/>
    <p:sldId id="376" r:id="rId32"/>
    <p:sldId id="355" r:id="rId3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DCE"/>
    <a:srgbClr val="B8D000"/>
    <a:srgbClr val="E36729"/>
    <a:srgbClr val="00ABCD"/>
    <a:srgbClr val="78777A"/>
    <a:srgbClr val="111111"/>
    <a:srgbClr val="B1B3B3"/>
    <a:srgbClr val="D9D9D6"/>
    <a:srgbClr val="FF9F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1F128-C31D-4F68-9D38-2C175C0EFC20}" v="1" dt="2021-03-04T14:48:14.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48" autoAdjust="0"/>
    <p:restoredTop sz="94605"/>
  </p:normalViewPr>
  <p:slideViewPr>
    <p:cSldViewPr snapToGrid="0" snapToObjects="1">
      <p:cViewPr varScale="1">
        <p:scale>
          <a:sx n="81" d="100"/>
          <a:sy n="81" d="100"/>
        </p:scale>
        <p:origin x="68" y="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AAA1EE26-F1F8-49AD-B950-4F10551EAE9B}" type="datetimeFigureOut">
              <a:rPr lang="en-US" smtClean="0"/>
              <a:t>8/3/2021</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C5911403-C4EF-4476-9E68-A50F2F176ECC}" type="slidenum">
              <a:rPr lang="en-US" smtClean="0"/>
              <a:t>‹#›</a:t>
            </a:fld>
            <a:endParaRPr lang="en-US"/>
          </a:p>
        </p:txBody>
      </p:sp>
    </p:spTree>
    <p:extLst>
      <p:ext uri="{BB962C8B-B14F-4D97-AF65-F5344CB8AC3E}">
        <p14:creationId xmlns:p14="http://schemas.microsoft.com/office/powerpoint/2010/main" val="108114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909E639-9A3C-C249-835A-F04CB84158C7}" type="datetimeFigureOut">
              <a:rPr lang="en-US" smtClean="0"/>
              <a:t>8/3/2021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B5D7568-D037-234A-88F2-C6D837FB9642}" type="slidenum">
              <a:rPr lang="en-US" smtClean="0"/>
              <a:t>‹#›</a:t>
            </a:fld>
            <a:endParaRPr lang="en-US"/>
          </a:p>
        </p:txBody>
      </p:sp>
    </p:spTree>
    <p:extLst>
      <p:ext uri="{BB962C8B-B14F-4D97-AF65-F5344CB8AC3E}">
        <p14:creationId xmlns:p14="http://schemas.microsoft.com/office/powerpoint/2010/main" val="3394540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Please put your name, affiliate and state in the chat box for me</a:t>
            </a:r>
          </a:p>
          <a:p>
            <a:endParaRPr lang="en-US" dirty="0"/>
          </a:p>
          <a:p>
            <a:r>
              <a:rPr lang="en-US" b="0" dirty="0"/>
              <a:t>Welcome &amp; who am I</a:t>
            </a:r>
            <a:endParaRPr lang="en-US" dirty="0"/>
          </a:p>
          <a:p>
            <a:endParaRPr lang="en-US" dirty="0"/>
          </a:p>
          <a:p>
            <a:r>
              <a:rPr lang="en-US" dirty="0"/>
              <a:t>Explain protocol for asking questions – using mute, etc.</a:t>
            </a:r>
          </a:p>
          <a:p>
            <a:endParaRPr lang="en-US" dirty="0"/>
          </a:p>
          <a:p>
            <a:r>
              <a:rPr lang="en-US" dirty="0"/>
              <a:t>Introduce Christine Todd Young – ask Chris to share her story of why she applied and the growth her affiliate had</a:t>
            </a:r>
          </a:p>
        </p:txBody>
      </p:sp>
      <p:sp>
        <p:nvSpPr>
          <p:cNvPr id="4" name="Slide Number Placeholder 3"/>
          <p:cNvSpPr>
            <a:spLocks noGrp="1"/>
          </p:cNvSpPr>
          <p:nvPr>
            <p:ph type="sldNum" sz="quarter" idx="10"/>
          </p:nvPr>
        </p:nvSpPr>
        <p:spPr/>
        <p:txBody>
          <a:bodyPr/>
          <a:lstStyle/>
          <a:p>
            <a:fld id="{1B5D7568-D037-234A-88F2-C6D837FB9642}" type="slidenum">
              <a:rPr lang="en-US" smtClean="0"/>
              <a:t>1</a:t>
            </a:fld>
            <a:endParaRPr lang="en-US"/>
          </a:p>
        </p:txBody>
      </p:sp>
    </p:spTree>
    <p:extLst>
      <p:ext uri="{BB962C8B-B14F-4D97-AF65-F5344CB8AC3E}">
        <p14:creationId xmlns:p14="http://schemas.microsoft.com/office/powerpoint/2010/main" val="223349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183380"/>
          </a:xfrm>
        </p:spPr>
        <p:txBody>
          <a:bodyPr/>
          <a:lstStyle/>
          <a:p>
            <a:r>
              <a:rPr lang="en-US" dirty="0"/>
              <a:t>Describe/define each</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10</a:t>
            </a:fld>
            <a:endParaRPr lang="en-US"/>
          </a:p>
        </p:txBody>
      </p:sp>
    </p:spTree>
    <p:extLst>
      <p:ext uri="{BB962C8B-B14F-4D97-AF65-F5344CB8AC3E}">
        <p14:creationId xmlns:p14="http://schemas.microsoft.com/office/powerpoint/2010/main" val="292734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resources available to help affiliates prepare for and complete a Capacity Build application.</a:t>
            </a:r>
          </a:p>
          <a:p>
            <a:endParaRPr lang="en-US" dirty="0"/>
          </a:p>
          <a:p>
            <a:r>
              <a:rPr lang="en-US" dirty="0"/>
              <a:t>Grant Officers – explain their role</a:t>
            </a:r>
          </a:p>
          <a:p>
            <a:r>
              <a:rPr lang="en-US" dirty="0"/>
              <a:t>ODCs – explain their role</a:t>
            </a:r>
          </a:p>
          <a:p>
            <a:r>
              <a:rPr lang="en-US" dirty="0"/>
              <a:t>Both can help you with application questions or review</a:t>
            </a:r>
          </a:p>
          <a:p>
            <a:endParaRPr lang="en-US" dirty="0"/>
          </a:p>
          <a:p>
            <a:r>
              <a:rPr lang="en-US" dirty="0"/>
              <a:t>CB Field Guide and other documents I included in the email earlier.</a:t>
            </a:r>
          </a:p>
          <a:p>
            <a:endParaRPr lang="en-US" dirty="0"/>
          </a:p>
          <a:p>
            <a:r>
              <a:rPr lang="en-US" dirty="0"/>
              <a:t>Chris – did you have any other resources you found helpful when preparing for the grant?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11</a:t>
            </a:fld>
            <a:endParaRPr lang="en-US"/>
          </a:p>
        </p:txBody>
      </p:sp>
    </p:spTree>
    <p:extLst>
      <p:ext uri="{BB962C8B-B14F-4D97-AF65-F5344CB8AC3E}">
        <p14:creationId xmlns:p14="http://schemas.microsoft.com/office/powerpoint/2010/main" val="189010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found on </a:t>
            </a:r>
            <a:r>
              <a:rPr lang="en-US" dirty="0" err="1"/>
              <a:t>My.habitat</a:t>
            </a:r>
            <a:r>
              <a:rPr lang="en-US" dirty="0"/>
              <a:t> – </a:t>
            </a:r>
            <a:r>
              <a:rPr lang="en-US" dirty="0" err="1"/>
              <a:t>KnowledgeCenter</a:t>
            </a:r>
            <a:r>
              <a:rPr lang="en-US" dirty="0"/>
              <a:t> – search Capacity Build Field Guide</a:t>
            </a:r>
          </a:p>
          <a:p>
            <a:endParaRPr lang="en-US" dirty="0"/>
          </a:p>
          <a:p>
            <a:r>
              <a:rPr lang="en-US" dirty="0"/>
              <a:t>Explain sections</a:t>
            </a:r>
          </a:p>
          <a:p>
            <a:endParaRPr lang="en-US" dirty="0"/>
          </a:p>
          <a:p>
            <a:r>
              <a:rPr lang="en-US" dirty="0"/>
              <a:t>It is missing a section focused on Volunteers but you can follow the same process to create your work plan based on your needs</a:t>
            </a:r>
          </a:p>
        </p:txBody>
      </p:sp>
      <p:sp>
        <p:nvSpPr>
          <p:cNvPr id="4" name="Slide Number Placeholder 3"/>
          <p:cNvSpPr>
            <a:spLocks noGrp="1"/>
          </p:cNvSpPr>
          <p:nvPr>
            <p:ph type="sldNum" sz="quarter" idx="10"/>
          </p:nvPr>
        </p:nvSpPr>
        <p:spPr/>
        <p:txBody>
          <a:bodyPr/>
          <a:lstStyle/>
          <a:p>
            <a:fld id="{1B5D7568-D037-234A-88F2-C6D837FB9642}" type="slidenum">
              <a:rPr lang="en-US" smtClean="0"/>
              <a:t>12</a:t>
            </a:fld>
            <a:endParaRPr lang="en-US"/>
          </a:p>
        </p:txBody>
      </p:sp>
    </p:spTree>
    <p:extLst>
      <p:ext uri="{BB962C8B-B14F-4D97-AF65-F5344CB8AC3E}">
        <p14:creationId xmlns:p14="http://schemas.microsoft.com/office/powerpoint/2010/main" val="62083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they get access to </a:t>
            </a:r>
            <a:r>
              <a:rPr lang="en-US" dirty="0" err="1"/>
              <a:t>webgrants</a:t>
            </a:r>
            <a:r>
              <a:rPr lang="en-US" dirty="0"/>
              <a:t> </a:t>
            </a:r>
          </a:p>
          <a:p>
            <a:r>
              <a:rPr lang="en-US" dirty="0"/>
              <a:t>Application is all online</a:t>
            </a:r>
          </a:p>
          <a:p>
            <a:r>
              <a:rPr lang="en-US" dirty="0"/>
              <a:t>You can save and come back to it – multiple people can work on it</a:t>
            </a:r>
          </a:p>
          <a:p>
            <a:endParaRPr lang="en-US" dirty="0"/>
          </a:p>
          <a:p>
            <a:r>
              <a:rPr lang="en-US" dirty="0"/>
              <a:t>Cannot be completed in just a few days – takes time and thought – board and staff should all be engaged with writing and aware of the grant</a:t>
            </a:r>
          </a:p>
          <a:p>
            <a:endParaRPr lang="en-US" dirty="0"/>
          </a:p>
          <a:p>
            <a:r>
              <a:rPr lang="en-US" dirty="0"/>
              <a:t>The grant will impact all departments so all departments should contribute.  It is not just about the new position.  It is about your affiliate increasing its capacity to serve more families.</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13</a:t>
            </a:fld>
            <a:endParaRPr lang="en-US"/>
          </a:p>
        </p:txBody>
      </p:sp>
    </p:spTree>
    <p:extLst>
      <p:ext uri="{BB962C8B-B14F-4D97-AF65-F5344CB8AC3E}">
        <p14:creationId xmlns:p14="http://schemas.microsoft.com/office/powerpoint/2010/main" val="216647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183380"/>
          </a:xfrm>
        </p:spPr>
        <p:txBody>
          <a:bodyPr/>
          <a:lstStyle/>
          <a:p>
            <a:r>
              <a:rPr lang="en-US" dirty="0"/>
              <a:t>A good job description is the first step of the grant.  What do you need?</a:t>
            </a:r>
          </a:p>
          <a:p>
            <a:endParaRPr lang="en-US" dirty="0"/>
          </a:p>
          <a:p>
            <a:r>
              <a:rPr lang="en-US" dirty="0"/>
              <a:t>How to decide what needs to be done.</a:t>
            </a:r>
          </a:p>
          <a:p>
            <a:endParaRPr lang="en-US" b="1" dirty="0">
              <a:solidFill>
                <a:srgbClr val="993366"/>
              </a:solidFill>
            </a:endParaRPr>
          </a:p>
          <a:p>
            <a:r>
              <a:rPr lang="en-US" dirty="0"/>
              <a:t>A well thought out job description is a very important aspect of this grant.  It not only helps you hire the right person it also helps the new hire understand exactly what your expectations are and then helps you evaluate the new hire’s performance.  The job description is reviewed very carefully when you submit an application.</a:t>
            </a:r>
          </a:p>
          <a:p>
            <a:endParaRPr lang="en-US" dirty="0"/>
          </a:p>
          <a:p>
            <a:r>
              <a:rPr lang="en-US" dirty="0"/>
              <a:t>I shared a template for a job description with all of you in the email I sent.</a:t>
            </a:r>
          </a:p>
          <a:p>
            <a:endParaRPr lang="en-US" dirty="0"/>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14</a:t>
            </a:fld>
            <a:endParaRPr lang="en-US"/>
          </a:p>
        </p:txBody>
      </p:sp>
    </p:spTree>
    <p:extLst>
      <p:ext uri="{BB962C8B-B14F-4D97-AF65-F5344CB8AC3E}">
        <p14:creationId xmlns:p14="http://schemas.microsoft.com/office/powerpoint/2010/main" val="151144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183380"/>
          </a:xfrm>
        </p:spPr>
        <p:txBody>
          <a:bodyPr/>
          <a:lstStyle/>
          <a:p>
            <a:r>
              <a:rPr lang="en-US" dirty="0"/>
              <a:t>There are some key components to a good job description.</a:t>
            </a:r>
          </a:p>
          <a:p>
            <a:endParaRPr lang="en-US" dirty="0"/>
          </a:p>
          <a:p>
            <a:r>
              <a:rPr lang="en-US" dirty="0"/>
              <a:t>First you need to think about what to call your new position. A name does matter…  You need to consider how the new position fits into your organization and how you want others in the team to perceive and understand how it fits.  Does the title explain to the outside world what this person does or what responsibilities fall to this person?  Are you going to have a director of blah </a:t>
            </a:r>
            <a:r>
              <a:rPr lang="en-US" dirty="0" err="1"/>
              <a:t>blah</a:t>
            </a:r>
            <a:r>
              <a:rPr lang="en-US" dirty="0"/>
              <a:t> reporting to a manager of blah </a:t>
            </a:r>
            <a:r>
              <a:rPr lang="en-US" dirty="0" err="1"/>
              <a:t>blah</a:t>
            </a:r>
            <a:r>
              <a:rPr lang="en-US" dirty="0"/>
              <a:t> – the wrong title can upset your team dynamic or tell donors you are being frivolous with your money.</a:t>
            </a:r>
          </a:p>
          <a:p>
            <a:endParaRPr lang="en-US" dirty="0"/>
          </a:p>
          <a:p>
            <a:r>
              <a:rPr lang="en-US" dirty="0"/>
              <a:t>Next comes purpose – this is the explanation of how the job fits into your organization. It explains why your organization needs this position.</a:t>
            </a:r>
          </a:p>
          <a:p>
            <a:endParaRPr lang="en-US" dirty="0"/>
          </a:p>
          <a:p>
            <a:r>
              <a:rPr lang="en-US" dirty="0"/>
              <a:t>Time commitment is a very important aspect of a job description.  Be honest about the expectation but know the law. Is it FT or PT?  Will there be an expectation of nights and/or weekend work?  Time expected at a desk vs. in the field or on a build site.</a:t>
            </a:r>
          </a:p>
          <a:p>
            <a:endParaRPr lang="en-US" dirty="0"/>
          </a:p>
          <a:p>
            <a:r>
              <a:rPr lang="en-US" dirty="0"/>
              <a:t>Next item to consider is who will be supervising this position.  Who will this employee go to for guidance?  Who will conduct their work evaluations?  Who do they report to?  Every position needs a clear understanding of how they fit into the organizational chart and how reporting will work.</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Qualifications are an integral part of a good job description.  What skills and experience does someone need to do this job?  Be careful to not list personality traits or focus on adjectives in qualifications.  Think about the tasks that this position needs to accomplish and what skills they will need to do them.</a:t>
            </a:r>
          </a:p>
          <a:p>
            <a:endParaRPr lang="en-US" dirty="0"/>
          </a:p>
          <a:p>
            <a:r>
              <a:rPr lang="en-US" dirty="0"/>
              <a:t>Duties are the last component of a solid job description.  Be clear and concise in what this position needs to do.  Bulleted duties/tasks are better than a paragraph.  Be honest and realistic. Try to not use the popular “other duties as assigned”.  Refer back to the purpose and ask yourself if the task serves that purpose.</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15</a:t>
            </a:fld>
            <a:endParaRPr lang="en-US"/>
          </a:p>
        </p:txBody>
      </p:sp>
    </p:spTree>
    <p:extLst>
      <p:ext uri="{BB962C8B-B14F-4D97-AF65-F5344CB8AC3E}">
        <p14:creationId xmlns:p14="http://schemas.microsoft.com/office/powerpoint/2010/main" val="28248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of the top portion of the template for an Outreach Coordinator</a:t>
            </a:r>
          </a:p>
          <a:p>
            <a:endParaRPr lang="en-US" dirty="0"/>
          </a:p>
          <a:p>
            <a:r>
              <a:rPr lang="en-US" dirty="0"/>
              <a:t>What do you think?  Is it good?  What do you Like about it?</a:t>
            </a:r>
          </a:p>
          <a:p>
            <a:endParaRPr lang="en-US" dirty="0"/>
          </a:p>
          <a:p>
            <a:r>
              <a:rPr lang="en-US" dirty="0"/>
              <a:t>Does it need more detail?  What, if anything would you change?</a:t>
            </a:r>
          </a:p>
          <a:p>
            <a:endParaRPr lang="en-US" dirty="0"/>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16</a:t>
            </a:fld>
            <a:endParaRPr lang="en-US"/>
          </a:p>
        </p:txBody>
      </p:sp>
    </p:spTree>
    <p:extLst>
      <p:ext uri="{BB962C8B-B14F-4D97-AF65-F5344CB8AC3E}">
        <p14:creationId xmlns:p14="http://schemas.microsoft.com/office/powerpoint/2010/main" val="308823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same position as the last slide</a:t>
            </a:r>
          </a:p>
          <a:p>
            <a:endParaRPr lang="en-US" b="1" dirty="0"/>
          </a:p>
          <a:p>
            <a:r>
              <a:rPr lang="en-US" dirty="0"/>
              <a:t>What do you think of the duties listed?  (#6 would have to come out)</a:t>
            </a:r>
          </a:p>
          <a:p>
            <a:endParaRPr lang="en-US" dirty="0"/>
          </a:p>
          <a:p>
            <a:r>
              <a:rPr lang="en-US" dirty="0"/>
              <a:t>Do they fit with the qualifications and other info from the top of the template?</a:t>
            </a:r>
          </a:p>
          <a:p>
            <a:endParaRPr lang="en-US" dirty="0"/>
          </a:p>
          <a:p>
            <a:r>
              <a:rPr lang="en-US" dirty="0"/>
              <a:t>What do you like?</a:t>
            </a:r>
          </a:p>
          <a:p>
            <a:endParaRPr lang="en-US" dirty="0"/>
          </a:p>
          <a:p>
            <a:r>
              <a:rPr lang="en-US" dirty="0"/>
              <a:t>What would you change?</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17</a:t>
            </a:fld>
            <a:endParaRPr lang="en-US"/>
          </a:p>
        </p:txBody>
      </p:sp>
    </p:spTree>
    <p:extLst>
      <p:ext uri="{BB962C8B-B14F-4D97-AF65-F5344CB8AC3E}">
        <p14:creationId xmlns:p14="http://schemas.microsoft.com/office/powerpoint/2010/main" val="362826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183380"/>
          </a:xfrm>
        </p:spPr>
        <p:txBody>
          <a:bodyPr/>
          <a:lstStyle/>
          <a:p>
            <a:r>
              <a:rPr lang="en-US" dirty="0"/>
              <a:t>While this section is the most time consuming and sometimes frustrating, it is also the most important and helpful in your success.</a:t>
            </a:r>
          </a:p>
          <a:p>
            <a:endParaRPr lang="en-US" dirty="0"/>
          </a:p>
          <a:p>
            <a:r>
              <a:rPr lang="en-US" dirty="0"/>
              <a:t>Many affiliates who do not get funded or on occasion do not finish the application process come back and tell us that this planning process helped them become stronger and better prepared.</a:t>
            </a:r>
          </a:p>
          <a:p>
            <a:endParaRPr lang="en-US" dirty="0"/>
          </a:p>
          <a:p>
            <a:r>
              <a:rPr lang="en-US" dirty="0"/>
              <a:t>The 3 year work plan is the place you put your goals for all operational areas during the 3 years of the grant.</a:t>
            </a:r>
          </a:p>
          <a:p>
            <a:endParaRPr lang="en-US" dirty="0"/>
          </a:p>
          <a:p>
            <a:r>
              <a:rPr lang="en-US" dirty="0"/>
              <a:t>Leadership &amp; Management – Board</a:t>
            </a:r>
          </a:p>
          <a:p>
            <a:r>
              <a:rPr lang="en-US" dirty="0"/>
              <a:t>Leadership &amp; Management – staff</a:t>
            </a:r>
          </a:p>
          <a:p>
            <a:r>
              <a:rPr lang="en-US" dirty="0"/>
              <a:t>Operations</a:t>
            </a:r>
          </a:p>
          <a:p>
            <a:r>
              <a:rPr lang="en-US" dirty="0"/>
              <a:t>Family Services</a:t>
            </a:r>
          </a:p>
          <a:p>
            <a:r>
              <a:rPr lang="en-US" dirty="0"/>
              <a:t>Resource Development</a:t>
            </a:r>
          </a:p>
          <a:p>
            <a:r>
              <a:rPr lang="en-US" dirty="0"/>
              <a:t>Site Selection</a:t>
            </a:r>
          </a:p>
          <a:p>
            <a:r>
              <a:rPr lang="en-US" dirty="0"/>
              <a:t>Construction</a:t>
            </a:r>
          </a:p>
          <a:p>
            <a:r>
              <a:rPr lang="en-US" dirty="0"/>
              <a:t>Volunteer</a:t>
            </a:r>
          </a:p>
          <a:p>
            <a:endParaRPr lang="en-US" dirty="0">
              <a:solidFill>
                <a:srgbClr val="993366"/>
              </a:solidFill>
            </a:endParaRPr>
          </a:p>
          <a:p>
            <a:r>
              <a:rPr lang="en-US" dirty="0"/>
              <a:t>You need to think about what your goals are in each of these areas</a:t>
            </a:r>
          </a:p>
          <a:p>
            <a:endParaRPr lang="en-US" dirty="0"/>
          </a:p>
          <a:p>
            <a:r>
              <a:rPr lang="en-US" dirty="0"/>
              <a:t>Every box must have at least 1 goal (explain that not everyone reviewing their application has worked at an affiliate)</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18</a:t>
            </a:fld>
            <a:endParaRPr lang="en-US"/>
          </a:p>
        </p:txBody>
      </p:sp>
    </p:spTree>
    <p:extLst>
      <p:ext uri="{BB962C8B-B14F-4D97-AF65-F5344CB8AC3E}">
        <p14:creationId xmlns:p14="http://schemas.microsoft.com/office/powerpoint/2010/main" val="3992247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Workplan</a:t>
            </a:r>
          </a:p>
          <a:p>
            <a:endParaRPr lang="en-US" dirty="0"/>
          </a:p>
          <a:p>
            <a:r>
              <a:rPr lang="en-US" dirty="0"/>
              <a:t>Here is a sample of a </a:t>
            </a:r>
            <a:r>
              <a:rPr lang="en-US" dirty="0" err="1"/>
              <a:t>workplan</a:t>
            </a:r>
            <a:r>
              <a:rPr lang="en-US" dirty="0"/>
              <a:t> for an affiliate in the area of Leadership &amp; Management – Board. REVIEW and explain format and steps based on growth</a:t>
            </a:r>
          </a:p>
          <a:p>
            <a:endParaRPr lang="en-US" dirty="0"/>
          </a:p>
          <a:p>
            <a:r>
              <a:rPr lang="en-US" dirty="0"/>
              <a:t>These are overarching goals – not detailed steps (that comes later).</a:t>
            </a:r>
          </a:p>
          <a:p>
            <a:endParaRPr lang="en-US" dirty="0"/>
          </a:p>
          <a:p>
            <a:r>
              <a:rPr lang="en-US" dirty="0"/>
              <a:t>The CB Field Guide can help you with some of this.  Use the transitional charts.</a:t>
            </a:r>
          </a:p>
          <a:p>
            <a:endParaRPr lang="en-US" dirty="0"/>
          </a:p>
        </p:txBody>
      </p:sp>
      <p:sp>
        <p:nvSpPr>
          <p:cNvPr id="4" name="Slide Number Placeholder 3"/>
          <p:cNvSpPr>
            <a:spLocks noGrp="1"/>
          </p:cNvSpPr>
          <p:nvPr>
            <p:ph type="sldNum" sz="quarter" idx="10"/>
          </p:nvPr>
        </p:nvSpPr>
        <p:spPr/>
        <p:txBody>
          <a:bodyPr/>
          <a:lstStyle/>
          <a:p>
            <a:fld id="{EF5CF420-67D4-4E40-B210-B98000397A05}" type="slidenum">
              <a:rPr lang="en-US" smtClean="0"/>
              <a:pPr/>
              <a:t>19</a:t>
            </a:fld>
            <a:endParaRPr lang="en-US" dirty="0"/>
          </a:p>
        </p:txBody>
      </p:sp>
    </p:spTree>
    <p:extLst>
      <p:ext uri="{BB962C8B-B14F-4D97-AF65-F5344CB8AC3E}">
        <p14:creationId xmlns:p14="http://schemas.microsoft.com/office/powerpoint/2010/main" val="339913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what we will talk about over the next 45 minutes.</a:t>
            </a:r>
          </a:p>
          <a:p>
            <a:endParaRPr lang="en-US" b="1" dirty="0"/>
          </a:p>
          <a:p>
            <a:r>
              <a:rPr lang="en-US" dirty="0"/>
              <a:t>Review of objectives for the call</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2</a:t>
            </a:fld>
            <a:endParaRPr lang="en-US"/>
          </a:p>
        </p:txBody>
      </p:sp>
    </p:spTree>
    <p:extLst>
      <p:ext uri="{BB962C8B-B14F-4D97-AF65-F5344CB8AC3E}">
        <p14:creationId xmlns:p14="http://schemas.microsoft.com/office/powerpoint/2010/main" val="127738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the workplan or annual goals then you need to break them down into bite sized tasks.  That is what the action plan section does.</a:t>
            </a:r>
          </a:p>
          <a:p>
            <a:endParaRPr lang="en-US" dirty="0"/>
          </a:p>
          <a:p>
            <a:r>
              <a:rPr lang="en-US" dirty="0"/>
              <a:t>This is where the CB Field Guide transition charts will really help.</a:t>
            </a:r>
          </a:p>
          <a:p>
            <a:endParaRPr lang="en-US" dirty="0"/>
          </a:p>
          <a:p>
            <a:r>
              <a:rPr lang="en-US" dirty="0"/>
              <a:t>A planning document was emailed to you that can be used to complete your plan</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20</a:t>
            </a:fld>
            <a:endParaRPr lang="en-US"/>
          </a:p>
        </p:txBody>
      </p:sp>
    </p:spTree>
    <p:extLst>
      <p:ext uri="{BB962C8B-B14F-4D97-AF65-F5344CB8AC3E}">
        <p14:creationId xmlns:p14="http://schemas.microsoft.com/office/powerpoint/2010/main" val="761125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Workplan</a:t>
            </a:r>
          </a:p>
          <a:p>
            <a:endParaRPr lang="en-US" dirty="0"/>
          </a:p>
          <a:p>
            <a:r>
              <a:rPr lang="en-US" dirty="0"/>
              <a:t>Review and explain</a:t>
            </a:r>
          </a:p>
          <a:p>
            <a:endParaRPr lang="en-US" dirty="0"/>
          </a:p>
          <a:p>
            <a:r>
              <a:rPr lang="en-US" dirty="0"/>
              <a:t>Every quarter must have something – no empty boxes</a:t>
            </a:r>
          </a:p>
          <a:p>
            <a:r>
              <a:rPr lang="en-US" dirty="0"/>
              <a:t>Do not cut and paste from quarter to quarter – even if you are still working on something explain how.</a:t>
            </a:r>
          </a:p>
        </p:txBody>
      </p:sp>
      <p:sp>
        <p:nvSpPr>
          <p:cNvPr id="4" name="Slide Number Placeholder 3"/>
          <p:cNvSpPr>
            <a:spLocks noGrp="1"/>
          </p:cNvSpPr>
          <p:nvPr>
            <p:ph type="sldNum" sz="quarter" idx="10"/>
          </p:nvPr>
        </p:nvSpPr>
        <p:spPr/>
        <p:txBody>
          <a:bodyPr/>
          <a:lstStyle/>
          <a:p>
            <a:fld id="{EF5CF420-67D4-4E40-B210-B98000397A05}" type="slidenum">
              <a:rPr lang="en-US" smtClean="0"/>
              <a:pPr/>
              <a:t>21</a:t>
            </a:fld>
            <a:endParaRPr lang="en-US" dirty="0"/>
          </a:p>
        </p:txBody>
      </p:sp>
    </p:spTree>
    <p:extLst>
      <p:ext uri="{BB962C8B-B14F-4D97-AF65-F5344CB8AC3E}">
        <p14:creationId xmlns:p14="http://schemas.microsoft.com/office/powerpoint/2010/main" val="337372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183380"/>
          </a:xfrm>
        </p:spPr>
        <p:txBody>
          <a:bodyPr/>
          <a:lstStyle/>
          <a:p>
            <a:r>
              <a:rPr lang="en-US" dirty="0"/>
              <a:t>Raising money to do what your work plan says you are going to do is important and we want to see how you plan to do it.</a:t>
            </a:r>
          </a:p>
          <a:p>
            <a:endParaRPr lang="en-US" dirty="0"/>
          </a:p>
          <a:p>
            <a:r>
              <a:rPr lang="en-US" dirty="0"/>
              <a:t>You can use the revenue planning form I sent in the email</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22</a:t>
            </a:fld>
            <a:endParaRPr lang="en-US"/>
          </a:p>
        </p:txBody>
      </p:sp>
    </p:spTree>
    <p:extLst>
      <p:ext uri="{BB962C8B-B14F-4D97-AF65-F5344CB8AC3E}">
        <p14:creationId xmlns:p14="http://schemas.microsoft.com/office/powerpoint/2010/main" val="1450186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5"/>
          </p:nvPr>
        </p:nvSpPr>
        <p:spPr/>
        <p:txBody>
          <a:bodyPr/>
          <a:lstStyle/>
          <a:p>
            <a:fld id="{1B5D7568-D037-234A-88F2-C6D837FB9642}" type="slidenum">
              <a:rPr lang="en-US" smtClean="0"/>
              <a:t>23</a:t>
            </a:fld>
            <a:endParaRPr lang="en-US"/>
          </a:p>
        </p:txBody>
      </p:sp>
    </p:spTree>
    <p:extLst>
      <p:ext uri="{BB962C8B-B14F-4D97-AF65-F5344CB8AC3E}">
        <p14:creationId xmlns:p14="http://schemas.microsoft.com/office/powerpoint/2010/main" val="3590353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a:p>
            <a:endParaRPr lang="en-US" dirty="0"/>
          </a:p>
          <a:p>
            <a:r>
              <a:rPr lang="en-US" dirty="0"/>
              <a:t>There will also be an area where you can explain in narrative form any large increases or decreases in funding.  It is important to explain – </a:t>
            </a:r>
          </a:p>
          <a:p>
            <a:endParaRPr lang="en-US" dirty="0"/>
          </a:p>
          <a:p>
            <a:r>
              <a:rPr lang="en-US" dirty="0"/>
              <a:t>EX – nothing shows in baseline for club giving but you jump to $5,000 in year 1 we need to know why you think that is going to happen – maybe you have been setting up the program and have 100 folks ready to kick it off at $50 per month – you need to tell us that</a:t>
            </a:r>
          </a:p>
        </p:txBody>
      </p:sp>
      <p:sp>
        <p:nvSpPr>
          <p:cNvPr id="4" name="Slide Number Placeholder 3"/>
          <p:cNvSpPr>
            <a:spLocks noGrp="1"/>
          </p:cNvSpPr>
          <p:nvPr>
            <p:ph type="sldNum" sz="quarter" idx="5"/>
          </p:nvPr>
        </p:nvSpPr>
        <p:spPr/>
        <p:txBody>
          <a:bodyPr/>
          <a:lstStyle/>
          <a:p>
            <a:fld id="{1B5D7568-D037-234A-88F2-C6D837FB9642}" type="slidenum">
              <a:rPr lang="en-US" smtClean="0"/>
              <a:t>24</a:t>
            </a:fld>
            <a:endParaRPr lang="en-US"/>
          </a:p>
        </p:txBody>
      </p:sp>
    </p:spTree>
    <p:extLst>
      <p:ext uri="{BB962C8B-B14F-4D97-AF65-F5344CB8AC3E}">
        <p14:creationId xmlns:p14="http://schemas.microsoft.com/office/powerpoint/2010/main" val="2826824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Share best practices</a:t>
            </a:r>
          </a:p>
          <a:p>
            <a:endParaRPr lang="en-US" dirty="0"/>
          </a:p>
          <a:p>
            <a:r>
              <a:rPr lang="en-US" b="0" dirty="0"/>
              <a:t>There is no way to share an affiliate’s past application as everything is through </a:t>
            </a:r>
            <a:r>
              <a:rPr lang="en-US" b="0" dirty="0" err="1"/>
              <a:t>webgrants</a:t>
            </a:r>
            <a:r>
              <a:rPr lang="en-US" b="0" dirty="0"/>
              <a:t> now.  If you use the process I have outlined you won’t need to see someone </a:t>
            </a:r>
            <a:r>
              <a:rPr lang="en-US" dirty="0"/>
              <a:t>e</a:t>
            </a:r>
            <a:r>
              <a:rPr lang="en-US" b="0" dirty="0"/>
              <a:t>lse’s app </a:t>
            </a:r>
          </a:p>
          <a:p>
            <a:endParaRPr lang="en-US" dirty="0"/>
          </a:p>
          <a:p>
            <a:r>
              <a:rPr lang="en-US" b="0" dirty="0"/>
              <a:t>No empty boxes</a:t>
            </a:r>
          </a:p>
          <a:p>
            <a:r>
              <a:rPr lang="en-US" dirty="0"/>
              <a:t>No cut and paste from year to year or quarter to quarter</a:t>
            </a:r>
          </a:p>
          <a:p>
            <a:endParaRPr lang="en-US" b="0" dirty="0"/>
          </a:p>
          <a:p>
            <a:r>
              <a:rPr lang="en-US" dirty="0"/>
              <a:t>Ask an ODC to review your work prior to submitting</a:t>
            </a:r>
            <a:endParaRPr lang="en-US" b="0" dirty="0"/>
          </a:p>
        </p:txBody>
      </p:sp>
      <p:sp>
        <p:nvSpPr>
          <p:cNvPr id="4" name="Slide Number Placeholder 3"/>
          <p:cNvSpPr>
            <a:spLocks noGrp="1"/>
          </p:cNvSpPr>
          <p:nvPr>
            <p:ph type="sldNum" sz="quarter" idx="10"/>
          </p:nvPr>
        </p:nvSpPr>
        <p:spPr/>
        <p:txBody>
          <a:bodyPr/>
          <a:lstStyle/>
          <a:p>
            <a:fld id="{1B5D7568-D037-234A-88F2-C6D837FB9642}" type="slidenum">
              <a:rPr lang="en-US" smtClean="0"/>
              <a:t>25</a:t>
            </a:fld>
            <a:endParaRPr lang="en-US"/>
          </a:p>
        </p:txBody>
      </p:sp>
    </p:spTree>
    <p:extLst>
      <p:ext uri="{BB962C8B-B14F-4D97-AF65-F5344CB8AC3E}">
        <p14:creationId xmlns:p14="http://schemas.microsoft.com/office/powerpoint/2010/main" val="2415462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(time left)</a:t>
            </a:r>
          </a:p>
          <a:p>
            <a:r>
              <a:rPr lang="en-US" dirty="0"/>
              <a:t>What would you like to know more about?  Are there any additional questions </a:t>
            </a:r>
            <a:r>
              <a:rPr lang="en-US"/>
              <a:t>for Chris or me?</a:t>
            </a:r>
            <a:endParaRPr lang="en-US" dirty="0"/>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26</a:t>
            </a:fld>
            <a:endParaRPr lang="en-US"/>
          </a:p>
        </p:txBody>
      </p:sp>
    </p:spTree>
    <p:extLst>
      <p:ext uri="{BB962C8B-B14F-4D97-AF65-F5344CB8AC3E}">
        <p14:creationId xmlns:p14="http://schemas.microsoft.com/office/powerpoint/2010/main" val="45558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a:t>
            </a:r>
          </a:p>
          <a:p>
            <a:endParaRPr lang="en-US" b="1" dirty="0"/>
          </a:p>
          <a:p>
            <a:endParaRPr lang="en-US" b="0" dirty="0"/>
          </a:p>
        </p:txBody>
      </p:sp>
      <p:sp>
        <p:nvSpPr>
          <p:cNvPr id="4" name="Slide Number Placeholder 3"/>
          <p:cNvSpPr>
            <a:spLocks noGrp="1"/>
          </p:cNvSpPr>
          <p:nvPr>
            <p:ph type="sldNum" sz="quarter" idx="10"/>
          </p:nvPr>
        </p:nvSpPr>
        <p:spPr/>
        <p:txBody>
          <a:bodyPr/>
          <a:lstStyle/>
          <a:p>
            <a:fld id="{1B5D7568-D037-234A-88F2-C6D837FB9642}" type="slidenum">
              <a:rPr lang="en-US" smtClean="0"/>
              <a:t>27</a:t>
            </a:fld>
            <a:endParaRPr lang="en-US"/>
          </a:p>
        </p:txBody>
      </p:sp>
    </p:spTree>
    <p:extLst>
      <p:ext uri="{BB962C8B-B14F-4D97-AF65-F5344CB8AC3E}">
        <p14:creationId xmlns:p14="http://schemas.microsoft.com/office/powerpoint/2010/main" val="1665598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D7568-D037-234A-88F2-C6D837FB9642}" type="slidenum">
              <a:rPr lang="en-US" smtClean="0"/>
              <a:t>28</a:t>
            </a:fld>
            <a:endParaRPr lang="en-US"/>
          </a:p>
        </p:txBody>
      </p:sp>
    </p:spTree>
    <p:extLst>
      <p:ext uri="{BB962C8B-B14F-4D97-AF65-F5344CB8AC3E}">
        <p14:creationId xmlns:p14="http://schemas.microsoft.com/office/powerpoint/2010/main" val="5846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en-US" b="0" dirty="0">
                <a:latin typeface="Lucida Sans" panose="020B0602030504020204" pitchFamily="34" charset="0"/>
              </a:rPr>
              <a:t>Section 4 Capacity Build is a piece of funding found in the HUD pie.  It is a small portion of funding that can only be accessed by Enterprise Community Partners (Enterprise), Local Initiatives Support Corporation (LISC) and HFHI.  HFHI submits a full application for funding as often as HUD notifies us of funding or NOFA.  Majority of funding is awarded to affiliates through a competitive application process.  Some funds are used to run the program (1 Dr, 4 GOs, 1 Admin &amp; 3 ODCs). The grant also provides funding for special initiatives at HFHI that benefits affiliates (Restore, National Training, NR Disaster Recovery &amp; Veteran’s Build). Over the last year CB was able to negotiate with HUD to reallocate some funding to assist affiliates effected by Covid-19.  Funding timelines are dictated by HUD and do not operate on a consistent basis. We are currently waiting on CB 20 NOFA,  We have been receiving this funding since 1996 and have awarded money to affiliates in nearly every state.</a:t>
            </a:r>
          </a:p>
          <a:p>
            <a:pPr lvl="0">
              <a:defRPr/>
            </a:pPr>
            <a:endParaRPr lang="en-US" altLang="en-US" dirty="0">
              <a:latin typeface="Lucida Sans" panose="020B0602030504020204" pitchFamily="34" charset="0"/>
            </a:endParaRPr>
          </a:p>
          <a:p>
            <a:r>
              <a:rPr lang="en-US" dirty="0"/>
              <a:t>The grant is a 3 year diminishing grant for a new position at your affiliate. We will talk details in just a moment</a:t>
            </a:r>
          </a:p>
        </p:txBody>
      </p:sp>
      <p:sp>
        <p:nvSpPr>
          <p:cNvPr id="4" name="Slide Number Placeholder 3"/>
          <p:cNvSpPr>
            <a:spLocks noGrp="1"/>
          </p:cNvSpPr>
          <p:nvPr>
            <p:ph type="sldNum" sz="quarter" idx="10"/>
          </p:nvPr>
        </p:nvSpPr>
        <p:spPr/>
        <p:txBody>
          <a:bodyPr/>
          <a:lstStyle/>
          <a:p>
            <a:fld id="{1B5D7568-D037-234A-88F2-C6D837FB9642}" type="slidenum">
              <a:rPr lang="en-US" smtClean="0"/>
              <a:t>3</a:t>
            </a:fld>
            <a:endParaRPr lang="en-US"/>
          </a:p>
        </p:txBody>
      </p:sp>
    </p:spTree>
    <p:extLst>
      <p:ext uri="{BB962C8B-B14F-4D97-AF65-F5344CB8AC3E}">
        <p14:creationId xmlns:p14="http://schemas.microsoft.com/office/powerpoint/2010/main" val="409754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a new position at the affiliate</a:t>
            </a:r>
          </a:p>
          <a:p>
            <a:r>
              <a:rPr lang="en-US" dirty="0"/>
              <a:t>Cannot simply shift a person into a new role or change a job title</a:t>
            </a:r>
          </a:p>
          <a:p>
            <a:endParaRPr lang="en-US" dirty="0"/>
          </a:p>
          <a:p>
            <a:r>
              <a:rPr lang="en-US" dirty="0"/>
              <a:t>We have funded COO and CFO positions and even a Regional Housing Coordinator</a:t>
            </a:r>
          </a:p>
          <a:p>
            <a:endParaRPr lang="en-US" dirty="0"/>
          </a:p>
          <a:p>
            <a:r>
              <a:rPr lang="en-US" dirty="0"/>
              <a:t>We cannot fund direct construction positions or fundraising positions.  Fundraising positions are against federal regulations and if we fund direct construction positions it would trigger the requirement to have env. Reviews completed on all properties counted by every affiliate in CB grant program, which is something we do not want to do.</a:t>
            </a:r>
          </a:p>
          <a:p>
            <a:endParaRPr lang="en-US" dirty="0"/>
          </a:p>
          <a:p>
            <a:r>
              <a:rPr lang="en-US" dirty="0"/>
              <a:t>What can we fund?</a:t>
            </a:r>
          </a:p>
          <a:p>
            <a:endParaRPr lang="en-US" dirty="0"/>
          </a:p>
          <a:p>
            <a:r>
              <a:rPr lang="en-US" dirty="0"/>
              <a:t>Notice that we do not have fundraising or construction positions (explain why)</a:t>
            </a:r>
          </a:p>
          <a:p>
            <a:endParaRPr lang="en-US" dirty="0"/>
          </a:p>
          <a:p>
            <a:r>
              <a:rPr lang="en-US" dirty="0"/>
              <a:t>Explain what positions can and cannot entail – Restore Manager vs. Restore Director or Restore Manager for 2</a:t>
            </a:r>
            <a:r>
              <a:rPr lang="en-US" baseline="30000" dirty="0"/>
              <a:t>nd</a:t>
            </a:r>
            <a:r>
              <a:rPr lang="en-US" dirty="0"/>
              <a:t> store</a:t>
            </a:r>
          </a:p>
          <a:p>
            <a:endParaRPr lang="en-US" dirty="0"/>
          </a:p>
          <a:p>
            <a:r>
              <a:rPr lang="en-US" dirty="0"/>
              <a:t>What does a Community Outreach Manager do?</a:t>
            </a:r>
          </a:p>
          <a:p>
            <a:endParaRPr lang="en-US" dirty="0"/>
          </a:p>
          <a:p>
            <a:r>
              <a:rPr lang="en-US" dirty="0"/>
              <a:t>Chris – what did your affiliate apply for and why?</a:t>
            </a:r>
          </a:p>
          <a:p>
            <a:endParaRPr lang="en-US" dirty="0"/>
          </a:p>
          <a:p>
            <a:r>
              <a:rPr lang="en-US" dirty="0"/>
              <a:t>Entertain questions about positions</a:t>
            </a:r>
          </a:p>
          <a:p>
            <a:endParaRPr lang="en-US" dirty="0"/>
          </a:p>
          <a:p>
            <a:r>
              <a:rPr lang="en-US" dirty="0"/>
              <a:t> </a:t>
            </a:r>
          </a:p>
        </p:txBody>
      </p:sp>
      <p:sp>
        <p:nvSpPr>
          <p:cNvPr id="4" name="Slide Number Placeholder 3"/>
          <p:cNvSpPr>
            <a:spLocks noGrp="1"/>
          </p:cNvSpPr>
          <p:nvPr>
            <p:ph type="sldNum" sz="quarter" idx="10"/>
          </p:nvPr>
        </p:nvSpPr>
        <p:spPr/>
        <p:txBody>
          <a:bodyPr/>
          <a:lstStyle/>
          <a:p>
            <a:fld id="{1B5D7568-D037-234A-88F2-C6D837FB9642}" type="slidenum">
              <a:rPr lang="en-US" smtClean="0"/>
              <a:t>4</a:t>
            </a:fld>
            <a:endParaRPr lang="en-US"/>
          </a:p>
        </p:txBody>
      </p:sp>
    </p:spTree>
    <p:extLst>
      <p:ext uri="{BB962C8B-B14F-4D97-AF65-F5344CB8AC3E}">
        <p14:creationId xmlns:p14="http://schemas.microsoft.com/office/powerpoint/2010/main" val="119454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standing is straight forward – if you are unsure if you are in good standing you can call or email the Affiliate Support Center and they can assist you.</a:t>
            </a:r>
          </a:p>
          <a:p>
            <a:endParaRPr lang="en-US" dirty="0"/>
          </a:p>
          <a:p>
            <a:r>
              <a:rPr lang="en-US" dirty="0"/>
              <a:t>The 1 house per year is different than HFHI requirements.  This is 1 new or rehabbed unit completed on an average of 1 per year. Not just families served.</a:t>
            </a:r>
          </a:p>
          <a:p>
            <a:endParaRPr lang="en-US" dirty="0"/>
          </a:p>
          <a:p>
            <a:r>
              <a:rPr lang="en-US" dirty="0"/>
              <a:t>Since this is federal funding you must have a completed audit or financial review within 12 months of applying.  You will be required to have audits done each year you are in the grant program</a:t>
            </a:r>
          </a:p>
          <a:p>
            <a:endParaRPr lang="en-US" dirty="0"/>
          </a:p>
          <a:p>
            <a:r>
              <a:rPr lang="en-US" dirty="0"/>
              <a:t>1 house or rehab on average per year for the last 3 years – not family served but unit completed</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5</a:t>
            </a:fld>
            <a:endParaRPr lang="en-US"/>
          </a:p>
        </p:txBody>
      </p:sp>
    </p:spTree>
    <p:extLst>
      <p:ext uri="{BB962C8B-B14F-4D97-AF65-F5344CB8AC3E}">
        <p14:creationId xmlns:p14="http://schemas.microsoft.com/office/powerpoint/2010/main" val="204414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183380"/>
          </a:xfrm>
        </p:spPr>
        <p:txBody>
          <a:bodyPr/>
          <a:lstStyle/>
          <a:p>
            <a:r>
              <a:rPr lang="en-US" dirty="0"/>
              <a:t>Now for the important stuff – what do you get with this grant?</a:t>
            </a:r>
          </a:p>
        </p:txBody>
      </p:sp>
      <p:sp>
        <p:nvSpPr>
          <p:cNvPr id="4" name="Slide Number Placeholder 3"/>
          <p:cNvSpPr>
            <a:spLocks noGrp="1"/>
          </p:cNvSpPr>
          <p:nvPr>
            <p:ph type="sldNum" sz="quarter" idx="10"/>
          </p:nvPr>
        </p:nvSpPr>
        <p:spPr/>
        <p:txBody>
          <a:bodyPr/>
          <a:lstStyle/>
          <a:p>
            <a:fld id="{1B5D7568-D037-234A-88F2-C6D837FB9642}" type="slidenum">
              <a:rPr lang="en-US" smtClean="0"/>
              <a:t>6</a:t>
            </a:fld>
            <a:endParaRPr lang="en-US"/>
          </a:p>
        </p:txBody>
      </p:sp>
    </p:spTree>
    <p:extLst>
      <p:ext uri="{BB962C8B-B14F-4D97-AF65-F5344CB8AC3E}">
        <p14:creationId xmlns:p14="http://schemas.microsoft.com/office/powerpoint/2010/main" val="393897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183380"/>
          </a:xfrm>
        </p:spPr>
        <p:txBody>
          <a:bodyPr/>
          <a:lstStyle/>
          <a:p>
            <a:r>
              <a:rPr lang="en-US" dirty="0"/>
              <a:t>The grant provides 3 years of salary (up to $100K) for a new position that diminishes each year – 100%, 70%, 30% - Reimbursable</a:t>
            </a:r>
          </a:p>
          <a:p>
            <a:endParaRPr lang="en-US" sz="800" dirty="0"/>
          </a:p>
          <a:p>
            <a:r>
              <a:rPr lang="en-US" dirty="0"/>
              <a:t>$5000 training funds can be used for anyone at the affiliate, staff or volunteer</a:t>
            </a:r>
          </a:p>
          <a:p>
            <a:endParaRPr lang="en-US" sz="800" dirty="0"/>
          </a:p>
          <a:p>
            <a:r>
              <a:rPr lang="en-US" dirty="0"/>
              <a:t>Grant managers help you get reports in and be reimbursed for salary and training – they will check in with you quarterly to make sure you are on track with your goals and provide assistance in all things grant related</a:t>
            </a:r>
          </a:p>
          <a:p>
            <a:endParaRPr lang="en-US" sz="800" dirty="0"/>
          </a:p>
          <a:p>
            <a:r>
              <a:rPr lang="en-US" dirty="0"/>
              <a:t>As a grantee you also get the services of an Organizational Development Consultant that can assist with organizational and program related issues throughout the grant.  They can facilitate training or planning sessions, provide program resources and connect you to other HFHI staff when needed</a:t>
            </a:r>
          </a:p>
          <a:p>
            <a:endParaRPr lang="en-US" sz="800" dirty="0"/>
          </a:p>
          <a:p>
            <a:r>
              <a:rPr lang="en-US" dirty="0"/>
              <a:t>ODCs also send a weekly email with resources for affiliates.  These emails have become very popular with grantees and many affiliates ask to continue receiving them when they leave the grant program</a:t>
            </a:r>
          </a:p>
          <a:p>
            <a:endParaRPr lang="en-US" sz="800" dirty="0"/>
          </a:p>
          <a:p>
            <a:r>
              <a:rPr lang="en-US" dirty="0"/>
              <a:t>At the start of the grant we pay for the new hire and their supervisor to attend a Capacity Build Conference where they learn all of the details needed to manage their grant plus have access to multiple operational and program workshops.  There are also special conference call trainings for all grantees that focus on programs or sills that will help you achieve your grant goals.</a:t>
            </a:r>
          </a:p>
          <a:p>
            <a:endParaRPr lang="en-US" dirty="0"/>
          </a:p>
          <a:p>
            <a:r>
              <a:rPr lang="en-US" dirty="0"/>
              <a:t>Chris – how did you use some of these?</a:t>
            </a:r>
          </a:p>
        </p:txBody>
      </p:sp>
      <p:sp>
        <p:nvSpPr>
          <p:cNvPr id="4" name="Slide Number Placeholder 3"/>
          <p:cNvSpPr>
            <a:spLocks noGrp="1"/>
          </p:cNvSpPr>
          <p:nvPr>
            <p:ph type="sldNum" sz="quarter" idx="10"/>
          </p:nvPr>
        </p:nvSpPr>
        <p:spPr/>
        <p:txBody>
          <a:bodyPr/>
          <a:lstStyle/>
          <a:p>
            <a:fld id="{1B5D7568-D037-234A-88F2-C6D837FB9642}" type="slidenum">
              <a:rPr lang="en-US" smtClean="0"/>
              <a:t>7</a:t>
            </a:fld>
            <a:endParaRPr lang="en-US"/>
          </a:p>
        </p:txBody>
      </p:sp>
    </p:spTree>
    <p:extLst>
      <p:ext uri="{BB962C8B-B14F-4D97-AF65-F5344CB8AC3E}">
        <p14:creationId xmlns:p14="http://schemas.microsoft.com/office/powerpoint/2010/main" val="233986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Spiderman doing here?</a:t>
            </a:r>
          </a:p>
          <a:p>
            <a:endParaRPr lang="en-US" dirty="0"/>
          </a:p>
          <a:p>
            <a:r>
              <a:rPr lang="en-US" dirty="0"/>
              <a:t>I think he is here to remind all of you that …</a:t>
            </a:r>
          </a:p>
          <a:p>
            <a:r>
              <a:rPr lang="en-US" dirty="0"/>
              <a:t>With great power comes great responsibility</a:t>
            </a:r>
          </a:p>
          <a:p>
            <a:endParaRPr lang="en-US" dirty="0"/>
          </a:p>
          <a:p>
            <a:r>
              <a:rPr lang="en-US" dirty="0"/>
              <a:t>Nothings for free in this life and this grant is no different.  Here is what is required of affiliates who receive the grant</a:t>
            </a:r>
          </a:p>
          <a:p>
            <a:endParaRPr lang="en-US" dirty="0"/>
          </a:p>
        </p:txBody>
      </p:sp>
      <p:sp>
        <p:nvSpPr>
          <p:cNvPr id="4" name="Slide Number Placeholder 3"/>
          <p:cNvSpPr>
            <a:spLocks noGrp="1"/>
          </p:cNvSpPr>
          <p:nvPr>
            <p:ph type="sldNum" sz="quarter" idx="10"/>
          </p:nvPr>
        </p:nvSpPr>
        <p:spPr/>
        <p:txBody>
          <a:bodyPr/>
          <a:lstStyle/>
          <a:p>
            <a:fld id="{1B5D7568-D037-234A-88F2-C6D837FB9642}" type="slidenum">
              <a:rPr lang="en-US" smtClean="0"/>
              <a:t>8</a:t>
            </a:fld>
            <a:endParaRPr lang="en-US"/>
          </a:p>
        </p:txBody>
      </p:sp>
    </p:spTree>
    <p:extLst>
      <p:ext uri="{BB962C8B-B14F-4D97-AF65-F5344CB8AC3E}">
        <p14:creationId xmlns:p14="http://schemas.microsoft.com/office/powerpoint/2010/main" val="338548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0114" y="4183063"/>
            <a:ext cx="6638095" cy="4416107"/>
          </a:xfrm>
        </p:spPr>
        <p:txBody>
          <a:bodyPr/>
          <a:lstStyle/>
          <a:p>
            <a:r>
              <a:rPr lang="en-US" dirty="0"/>
              <a:t>You must show at least 15% of an increase in unit production over the 3 years of the grant.  We count new construction, rehabs and critical home repairs costing at least $5000.  No recycles, small repairs or </a:t>
            </a:r>
            <a:r>
              <a:rPr lang="en-US" dirty="0" err="1"/>
              <a:t>weatherizations</a:t>
            </a:r>
            <a:r>
              <a:rPr lang="en-US" dirty="0"/>
              <a:t>.  You create a baseline by counting the new construction, rehabs and critical repairs completed  over the previous 3 years and then project your production for the 3 years of the grant.  </a:t>
            </a:r>
          </a:p>
          <a:p>
            <a:endParaRPr lang="en-US" dirty="0"/>
          </a:p>
          <a:p>
            <a:r>
              <a:rPr lang="en-US" dirty="0"/>
              <a:t>You will need a revenue/fundraising plan that shows where the money will come from to grow your affiliate.  You will be asked to show a revenue baseline (identify the revenue amounts and categories from the previous year) and then project where your revenue will come from during the grant.</a:t>
            </a:r>
          </a:p>
          <a:p>
            <a:endParaRPr lang="en-US" dirty="0"/>
          </a:p>
          <a:p>
            <a:r>
              <a:rPr lang="en-US" dirty="0"/>
              <a:t>Every affiliate that applies must create a 3 year plan – the first part is the work plan summary goals.  These are the annual goals you have for each of 8 categories (board, staff, operations, family services, resource development, volunteer services, land acquisition and construction).  You will need multiple goals in each year for every category. You cannot skip a year in any category nor can you repeat goals from year to year</a:t>
            </a:r>
          </a:p>
          <a:p>
            <a:endParaRPr lang="en-US" dirty="0"/>
          </a:p>
          <a:p>
            <a:r>
              <a:rPr lang="en-US" dirty="0"/>
              <a:t>After you complete the work plan goals then you will need to complete action plans.  These are the details that tell us how you plan to complete each of the goals from your work plan.  Each quarter of the year we want to know what you will do to move you towards the annual goal in each category.</a:t>
            </a:r>
          </a:p>
          <a:p>
            <a:endParaRPr lang="en-US" dirty="0"/>
          </a:p>
          <a:p>
            <a:r>
              <a:rPr lang="en-US" dirty="0"/>
              <a:t>Reports – Reports – Reports – this is a government grant so reports have to be done by the deadlines given or you will be removed from the grant.  There are quarterly activity reports, semi annual reports and an end of the grant report.  There is also a match requirement form and an audit upload that must happen.</a:t>
            </a:r>
          </a:p>
          <a:p>
            <a:endParaRPr lang="en-US" dirty="0"/>
          </a:p>
          <a:p>
            <a:endParaRPr lang="en-US" dirty="0"/>
          </a:p>
          <a:p>
            <a:endParaRPr lang="en-US" dirty="0"/>
          </a:p>
          <a:p>
            <a:endParaRPr lang="en-US" dirty="0"/>
          </a:p>
          <a:p>
            <a:endParaRPr lang="en-US" dirty="0"/>
          </a:p>
          <a:p>
            <a:r>
              <a:rPr lang="en-US" dirty="0"/>
              <a:t>Every affiliate will also need to complete a Certificate of Match that shows you have raised at least 5 times the amount you have received through the grant.  You can count funds raised (including mortgage payments and Restore revenue but may not count government funds for the match.</a:t>
            </a:r>
          </a:p>
          <a:p>
            <a:endParaRPr lang="en-US" dirty="0"/>
          </a:p>
          <a:p>
            <a:r>
              <a:rPr lang="en-US" dirty="0"/>
              <a:t>Leverage is everything your receive that is not counted for match.  Leverage can include government funds</a:t>
            </a:r>
          </a:p>
          <a:p>
            <a:endParaRPr lang="en-US" dirty="0"/>
          </a:p>
          <a:p>
            <a:r>
              <a:rPr lang="en-US" dirty="0"/>
              <a:t>Finally – we expect affiliates to show organizational growth.  Your work plans should show us how you plan to grow capacity in the 8 categories per the Capacity Building Field Guide which we are going to talk about next.</a:t>
            </a:r>
          </a:p>
          <a:p>
            <a:endParaRPr lang="en-US" dirty="0"/>
          </a:p>
          <a:p>
            <a:r>
              <a:rPr lang="en-US" dirty="0"/>
              <a:t>Chris – which of these things were the most difficult for your affiliate and why?</a:t>
            </a:r>
          </a:p>
        </p:txBody>
      </p:sp>
      <p:sp>
        <p:nvSpPr>
          <p:cNvPr id="4" name="Slide Number Placeholder 3"/>
          <p:cNvSpPr>
            <a:spLocks noGrp="1"/>
          </p:cNvSpPr>
          <p:nvPr>
            <p:ph type="sldNum" sz="quarter" idx="10"/>
          </p:nvPr>
        </p:nvSpPr>
        <p:spPr/>
        <p:txBody>
          <a:bodyPr/>
          <a:lstStyle/>
          <a:p>
            <a:fld id="{1B5D7568-D037-234A-88F2-C6D837FB9642}" type="slidenum">
              <a:rPr lang="en-US" smtClean="0"/>
              <a:t>9</a:t>
            </a:fld>
            <a:endParaRPr lang="en-US"/>
          </a:p>
        </p:txBody>
      </p:sp>
    </p:spTree>
    <p:extLst>
      <p:ext uri="{BB962C8B-B14F-4D97-AF65-F5344CB8AC3E}">
        <p14:creationId xmlns:p14="http://schemas.microsoft.com/office/powerpoint/2010/main" val="169087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597819"/>
            <a:ext cx="7305115" cy="1316831"/>
          </a:xfrm>
        </p:spPr>
        <p:txBody>
          <a:bodyPr>
            <a:normAutofit/>
          </a:bodyPr>
          <a:lstStyle>
            <a:lvl1pPr>
              <a:lnSpc>
                <a:spcPts val="5070"/>
              </a:lnSpc>
              <a:defRPr sz="4800"/>
            </a:lvl1pPr>
          </a:lstStyle>
          <a:p>
            <a:r>
              <a:rPr lang="en-US" dirty="0"/>
              <a:t>Click to edit Master title style</a:t>
            </a:r>
          </a:p>
        </p:txBody>
      </p:sp>
      <p:sp>
        <p:nvSpPr>
          <p:cNvPr id="3" name="Subtitle 2"/>
          <p:cNvSpPr>
            <a:spLocks noGrp="1"/>
          </p:cNvSpPr>
          <p:nvPr>
            <p:ph type="subTitle" idx="1"/>
          </p:nvPr>
        </p:nvSpPr>
        <p:spPr>
          <a:xfrm>
            <a:off x="581585" y="2914650"/>
            <a:ext cx="729503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3470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597819"/>
            <a:ext cx="7305115" cy="1316831"/>
          </a:xfrm>
        </p:spPr>
        <p:txBody>
          <a:bodyPr>
            <a:normAutofit/>
          </a:bodyPr>
          <a:lstStyle>
            <a:lvl1pPr>
              <a:lnSpc>
                <a:spcPts val="5070"/>
              </a:lnSpc>
              <a:defRPr sz="4800"/>
            </a:lvl1pPr>
          </a:lstStyle>
          <a:p>
            <a:r>
              <a:rPr lang="en-US" dirty="0"/>
              <a:t>Click to edit Master title style</a:t>
            </a:r>
          </a:p>
        </p:txBody>
      </p:sp>
      <p:sp>
        <p:nvSpPr>
          <p:cNvPr id="3" name="Subtitle 2"/>
          <p:cNvSpPr>
            <a:spLocks noGrp="1"/>
          </p:cNvSpPr>
          <p:nvPr>
            <p:ph type="subTitle" idx="1"/>
          </p:nvPr>
        </p:nvSpPr>
        <p:spPr>
          <a:xfrm>
            <a:off x="581585" y="2914650"/>
            <a:ext cx="729503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793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941812"/>
            <a:ext cx="8001000" cy="857250"/>
          </a:xfrm>
        </p:spPr>
        <p:txBody>
          <a:bodyPr/>
          <a:lstStyle/>
          <a:p>
            <a:r>
              <a:rPr lang="en-US" dirty="0"/>
              <a:t>Click to edit Master title style</a:t>
            </a:r>
          </a:p>
        </p:txBody>
      </p:sp>
      <p:sp>
        <p:nvSpPr>
          <p:cNvPr id="3" name="Content Placeholder 2"/>
          <p:cNvSpPr>
            <a:spLocks noGrp="1"/>
          </p:cNvSpPr>
          <p:nvPr>
            <p:ph idx="1"/>
          </p:nvPr>
        </p:nvSpPr>
        <p:spPr>
          <a:xfrm>
            <a:off x="571500" y="1939778"/>
            <a:ext cx="8001000" cy="32037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8002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1" y="3005527"/>
            <a:ext cx="8000999"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571501" y="2546350"/>
            <a:ext cx="8000999" cy="448418"/>
          </a:xfrm>
        </p:spPr>
        <p:txBody>
          <a:bodyPr anchor="b">
            <a:norm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9618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941812"/>
            <a:ext cx="8001001" cy="857250"/>
          </a:xfrm>
        </p:spPr>
        <p:txBody>
          <a:bodyPr/>
          <a:lstStyle/>
          <a:p>
            <a:r>
              <a:rPr lang="en-US" dirty="0"/>
              <a:t>Click to edit Master title style</a:t>
            </a:r>
          </a:p>
        </p:txBody>
      </p:sp>
      <p:sp>
        <p:nvSpPr>
          <p:cNvPr id="3" name="Content Placeholder 2"/>
          <p:cNvSpPr>
            <a:spLocks noGrp="1"/>
          </p:cNvSpPr>
          <p:nvPr>
            <p:ph sz="half" idx="1"/>
          </p:nvPr>
        </p:nvSpPr>
        <p:spPr>
          <a:xfrm>
            <a:off x="571500" y="1913024"/>
            <a:ext cx="3924300" cy="3230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13024"/>
            <a:ext cx="3924301" cy="3230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0206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941812"/>
            <a:ext cx="80010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71500" y="2022142"/>
            <a:ext cx="3925888" cy="59309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71500" y="2685647"/>
            <a:ext cx="3925888" cy="2700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2022142"/>
            <a:ext cx="3927475" cy="59309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685647"/>
            <a:ext cx="3927475" cy="2700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534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7384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4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979901"/>
            <a:ext cx="2894013" cy="701841"/>
          </a:xfrm>
        </p:spPr>
        <p:txBody>
          <a:bodyPr anchor="b"/>
          <a:lstStyle>
            <a:lvl1pPr algn="l">
              <a:lnSpc>
                <a:spcPts val="2270"/>
              </a:lnSpc>
              <a:defRPr sz="2000" b="1"/>
            </a:lvl1pPr>
          </a:lstStyle>
          <a:p>
            <a:r>
              <a:rPr lang="en-US" dirty="0"/>
              <a:t>Click to edit Master title style</a:t>
            </a:r>
          </a:p>
        </p:txBody>
      </p:sp>
      <p:sp>
        <p:nvSpPr>
          <p:cNvPr id="3" name="Content Placeholder 2"/>
          <p:cNvSpPr>
            <a:spLocks noGrp="1"/>
          </p:cNvSpPr>
          <p:nvPr>
            <p:ph idx="1"/>
          </p:nvPr>
        </p:nvSpPr>
        <p:spPr>
          <a:xfrm>
            <a:off x="3645828" y="1070865"/>
            <a:ext cx="4926672" cy="39542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1500" y="1830686"/>
            <a:ext cx="2894013" cy="31944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68429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9918" y="4091634"/>
            <a:ext cx="6428358"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19918" y="950766"/>
            <a:ext cx="6428358"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19918" y="4516688"/>
            <a:ext cx="6428358" cy="499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748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941812"/>
            <a:ext cx="8001000" cy="857250"/>
          </a:xfrm>
        </p:spPr>
        <p:txBody>
          <a:bodyPr/>
          <a:lstStyle/>
          <a:p>
            <a:r>
              <a:rPr lang="en-US" dirty="0"/>
              <a:t>Click to edit Master title style</a:t>
            </a:r>
          </a:p>
        </p:txBody>
      </p:sp>
      <p:sp>
        <p:nvSpPr>
          <p:cNvPr id="3" name="Content Placeholder 2"/>
          <p:cNvSpPr>
            <a:spLocks noGrp="1"/>
          </p:cNvSpPr>
          <p:nvPr>
            <p:ph idx="1"/>
          </p:nvPr>
        </p:nvSpPr>
        <p:spPr>
          <a:xfrm>
            <a:off x="571500" y="1939778"/>
            <a:ext cx="8001000" cy="32037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233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1" y="3005527"/>
            <a:ext cx="8000999"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571501" y="2546350"/>
            <a:ext cx="8000999" cy="448418"/>
          </a:xfrm>
        </p:spPr>
        <p:txBody>
          <a:bodyPr anchor="b">
            <a:norm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3519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941812"/>
            <a:ext cx="8001001" cy="857250"/>
          </a:xfrm>
        </p:spPr>
        <p:txBody>
          <a:bodyPr/>
          <a:lstStyle/>
          <a:p>
            <a:r>
              <a:rPr lang="en-US" dirty="0"/>
              <a:t>Click to edit Master title style</a:t>
            </a:r>
          </a:p>
        </p:txBody>
      </p:sp>
      <p:sp>
        <p:nvSpPr>
          <p:cNvPr id="3" name="Content Placeholder 2"/>
          <p:cNvSpPr>
            <a:spLocks noGrp="1"/>
          </p:cNvSpPr>
          <p:nvPr>
            <p:ph sz="half" idx="1"/>
          </p:nvPr>
        </p:nvSpPr>
        <p:spPr>
          <a:xfrm>
            <a:off x="571500" y="1913024"/>
            <a:ext cx="3924300" cy="3230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13024"/>
            <a:ext cx="3924301" cy="3230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1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941812"/>
            <a:ext cx="80010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71500" y="2022142"/>
            <a:ext cx="3925888" cy="59309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71500" y="2685647"/>
            <a:ext cx="3925888" cy="2700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2022142"/>
            <a:ext cx="3927475" cy="59309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685647"/>
            <a:ext cx="3927475" cy="2700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069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935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43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979901"/>
            <a:ext cx="2894013" cy="701841"/>
          </a:xfrm>
        </p:spPr>
        <p:txBody>
          <a:bodyPr anchor="b"/>
          <a:lstStyle>
            <a:lvl1pPr algn="l">
              <a:lnSpc>
                <a:spcPts val="2270"/>
              </a:lnSpc>
              <a:defRPr sz="2000" b="1"/>
            </a:lvl1pPr>
          </a:lstStyle>
          <a:p>
            <a:r>
              <a:rPr lang="en-US" dirty="0"/>
              <a:t>Click to edit Master title style</a:t>
            </a:r>
          </a:p>
        </p:txBody>
      </p:sp>
      <p:sp>
        <p:nvSpPr>
          <p:cNvPr id="3" name="Content Placeholder 2"/>
          <p:cNvSpPr>
            <a:spLocks noGrp="1"/>
          </p:cNvSpPr>
          <p:nvPr>
            <p:ph idx="1"/>
          </p:nvPr>
        </p:nvSpPr>
        <p:spPr>
          <a:xfrm>
            <a:off x="3645828" y="1070865"/>
            <a:ext cx="4926672" cy="39542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1500" y="1830686"/>
            <a:ext cx="2894013" cy="31944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6483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9918" y="4091634"/>
            <a:ext cx="6428358"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19918" y="950766"/>
            <a:ext cx="6428358"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19918" y="4516688"/>
            <a:ext cx="6428358" cy="499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323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1072049"/>
            <a:ext cx="8001000" cy="857250"/>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4325" y="2066222"/>
            <a:ext cx="8001000" cy="32075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763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lnSpc>
          <a:spcPts val="4070"/>
        </a:lnSpc>
        <a:spcBef>
          <a:spcPct val="0"/>
        </a:spcBef>
        <a:buNone/>
        <a:defRPr sz="4000" b="1" i="0" kern="1200">
          <a:solidFill>
            <a:srgbClr val="009DCE"/>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1072049"/>
            <a:ext cx="8001000" cy="857250"/>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4325" y="2066222"/>
            <a:ext cx="8001000" cy="32075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2D43141A-7AF1-BC4C-B53B-BCC9A5B40BB6}"/>
              </a:ext>
            </a:extLst>
          </p:cNvPr>
          <p:cNvSpPr/>
          <p:nvPr userDrawn="1"/>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9F7B6B4A-07F3-6845-BAAB-E1C788229056}"/>
              </a:ext>
            </a:extLst>
          </p:cNvPr>
          <p:cNvSpPr/>
          <p:nvPr userDrawn="1"/>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FC72DF70-F1B5-6048-B637-ADCBBA1694EA}"/>
              </a:ext>
            </a:extLst>
          </p:cNvPr>
          <p:cNvPicPr>
            <a:picLocks noChangeAspect="1"/>
          </p:cNvPicPr>
          <p:nvPr userDrawn="1"/>
        </p:nvPicPr>
        <p:blipFill rotWithShape="1">
          <a:blip r:embed="rId11"/>
          <a:srcRect l="6075" t="45245" r="46202" b="43974"/>
          <a:stretch/>
        </p:blipFill>
        <p:spPr>
          <a:xfrm>
            <a:off x="228949" y="121417"/>
            <a:ext cx="3774091" cy="551682"/>
          </a:xfrm>
          <a:prstGeom prst="rect">
            <a:avLst/>
          </a:prstGeom>
        </p:spPr>
      </p:pic>
    </p:spTree>
    <p:extLst>
      <p:ext uri="{BB962C8B-B14F-4D97-AF65-F5344CB8AC3E}">
        <p14:creationId xmlns:p14="http://schemas.microsoft.com/office/powerpoint/2010/main" val="38479600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457200" rtl="0" eaLnBrk="1" latinLnBrk="0" hangingPunct="1">
        <a:lnSpc>
          <a:spcPts val="4070"/>
        </a:lnSpc>
        <a:spcBef>
          <a:spcPct val="0"/>
        </a:spcBef>
        <a:buNone/>
        <a:defRPr sz="4000" b="1" i="0" kern="1200">
          <a:solidFill>
            <a:srgbClr val="009DCE"/>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meul@habitat.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tfox@habitat.org" TargetMode="External"/><Relationship Id="rId5" Type="http://schemas.openxmlformats.org/officeDocument/2006/relationships/hyperlink" Target="mailto:tpage@habitat.org" TargetMode="External"/><Relationship Id="rId4" Type="http://schemas.openxmlformats.org/officeDocument/2006/relationships/hyperlink" Target="mailto:cb@habitat.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tick-man-11.deviantart.com/art/SteelRhapsody24-s-Spider-Man-coloured-340375274"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272D2-5D50-DF4F-B278-37FF6EC8C7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84927"/>
            <a:ext cx="9144000" cy="4358573"/>
          </a:xfrm>
          <a:prstGeom prst="rect">
            <a:avLst/>
          </a:prstGeom>
        </p:spPr>
      </p:pic>
      <p:sp>
        <p:nvSpPr>
          <p:cNvPr id="5" name="Rectangle 4">
            <a:extLst>
              <a:ext uri="{FF2B5EF4-FFF2-40B4-BE49-F238E27FC236}">
                <a16:creationId xmlns:a16="http://schemas.microsoft.com/office/drawing/2014/main" id="{E639131E-3B67-F944-90FB-E17EAD1589D7}"/>
              </a:ext>
            </a:extLst>
          </p:cNvPr>
          <p:cNvSpPr/>
          <p:nvPr/>
        </p:nvSpPr>
        <p:spPr>
          <a:xfrm>
            <a:off x="4965474" y="1264004"/>
            <a:ext cx="4178525" cy="3057143"/>
          </a:xfrm>
          <a:prstGeom prst="rect">
            <a:avLst/>
          </a:prstGeom>
          <a:solidFill>
            <a:srgbClr val="E3672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FAB9ED-AD4C-9540-AC39-80F6961469D4}"/>
              </a:ext>
            </a:extLst>
          </p:cNvPr>
          <p:cNvSpPr txBox="1"/>
          <p:nvPr/>
        </p:nvSpPr>
        <p:spPr>
          <a:xfrm>
            <a:off x="5236817" y="1639237"/>
            <a:ext cx="3704882" cy="1130438"/>
          </a:xfrm>
          <a:prstGeom prst="rect">
            <a:avLst/>
          </a:prstGeom>
          <a:noFill/>
        </p:spPr>
        <p:txBody>
          <a:bodyPr wrap="square" rtlCol="0">
            <a:spAutoFit/>
          </a:bodyPr>
          <a:lstStyle/>
          <a:p>
            <a:pPr>
              <a:lnSpc>
                <a:spcPts val="3900"/>
              </a:lnSpc>
            </a:pPr>
            <a:r>
              <a:rPr lang="en-US" sz="4800" dirty="0">
                <a:solidFill>
                  <a:schemeClr val="bg1"/>
                </a:solidFill>
                <a:latin typeface="NeueHaasGroteskDisp Pro Md" panose="020B0604020202020204" pitchFamily="34" charset="0"/>
              </a:rPr>
              <a:t>Grow Your Affiliate</a:t>
            </a:r>
          </a:p>
        </p:txBody>
      </p:sp>
      <p:sp>
        <p:nvSpPr>
          <p:cNvPr id="9" name="Content Placeholder 2">
            <a:extLst>
              <a:ext uri="{FF2B5EF4-FFF2-40B4-BE49-F238E27FC236}">
                <a16:creationId xmlns:a16="http://schemas.microsoft.com/office/drawing/2014/main" id="{F8D19B50-63C5-3E4C-80B8-4C594A74C9BD}"/>
              </a:ext>
            </a:extLst>
          </p:cNvPr>
          <p:cNvSpPr txBox="1">
            <a:spLocks/>
          </p:cNvSpPr>
          <p:nvPr/>
        </p:nvSpPr>
        <p:spPr>
          <a:xfrm>
            <a:off x="5297248" y="2965250"/>
            <a:ext cx="3644451" cy="1202148"/>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rPr>
              <a:t>With a Section 4 Capacity Build Grant</a:t>
            </a:r>
          </a:p>
        </p:txBody>
      </p:sp>
      <p:sp>
        <p:nvSpPr>
          <p:cNvPr id="6" name="Rectangle 5">
            <a:extLst>
              <a:ext uri="{FF2B5EF4-FFF2-40B4-BE49-F238E27FC236}">
                <a16:creationId xmlns:a16="http://schemas.microsoft.com/office/drawing/2014/main" id="{3938E239-C2EF-204E-929D-B9E904AAA2BC}"/>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7" name="Rectangle 6">
            <a:extLst>
              <a:ext uri="{FF2B5EF4-FFF2-40B4-BE49-F238E27FC236}">
                <a16:creationId xmlns:a16="http://schemas.microsoft.com/office/drawing/2014/main" id="{30C01162-0AA8-844C-9705-787DB301CECF}"/>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12" name="Picture 11">
            <a:extLst>
              <a:ext uri="{FF2B5EF4-FFF2-40B4-BE49-F238E27FC236}">
                <a16:creationId xmlns:a16="http://schemas.microsoft.com/office/drawing/2014/main" id="{E0F8601F-EC8F-EE47-A08E-2CF1D462B50A}"/>
              </a:ext>
            </a:extLst>
          </p:cNvPr>
          <p:cNvPicPr>
            <a:picLocks noChangeAspect="1"/>
          </p:cNvPicPr>
          <p:nvPr/>
        </p:nvPicPr>
        <p:blipFill rotWithShape="1">
          <a:blip r:embed="rId4"/>
          <a:srcRect l="6075" t="45245" r="46202" b="43974"/>
          <a:stretch/>
        </p:blipFill>
        <p:spPr>
          <a:xfrm>
            <a:off x="228949" y="121417"/>
            <a:ext cx="3774091" cy="551682"/>
          </a:xfrm>
          <a:prstGeom prst="rect">
            <a:avLst/>
          </a:prstGeom>
        </p:spPr>
      </p:pic>
    </p:spTree>
    <p:extLst>
      <p:ext uri="{BB962C8B-B14F-4D97-AF65-F5344CB8AC3E}">
        <p14:creationId xmlns:p14="http://schemas.microsoft.com/office/powerpoint/2010/main" val="193954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2" name="TextBox 1"/>
          <p:cNvSpPr txBox="1"/>
          <p:nvPr/>
        </p:nvSpPr>
        <p:spPr>
          <a:xfrm>
            <a:off x="228949" y="933651"/>
            <a:ext cx="8712920" cy="4278094"/>
          </a:xfrm>
          <a:prstGeom prst="rect">
            <a:avLst/>
          </a:prstGeom>
          <a:noFill/>
        </p:spPr>
        <p:txBody>
          <a:bodyPr wrap="square" rtlCol="0">
            <a:spAutoFit/>
          </a:bodyPr>
          <a:lstStyle/>
          <a:p>
            <a:r>
              <a:rPr lang="en-US" sz="4000" b="1" dirty="0">
                <a:solidFill>
                  <a:srgbClr val="B8D000"/>
                </a:solidFill>
                <a:latin typeface="Lucida Sans" panose="020B0602030504020204" pitchFamily="34" charset="0"/>
              </a:rPr>
              <a:t>What Counts for the Grant?</a:t>
            </a:r>
          </a:p>
          <a:p>
            <a:pPr algn="ctr"/>
            <a:endParaRPr lang="en-US" sz="800" b="1" dirty="0">
              <a:solidFill>
                <a:srgbClr val="B8D000"/>
              </a:solidFill>
              <a:latin typeface="Lucida Sans" panose="020B0602030504020204" pitchFamily="34" charset="0"/>
            </a:endParaRPr>
          </a:p>
          <a:p>
            <a:pPr marL="457200" indent="-457200">
              <a:buFont typeface="Arial" panose="020B0604020202020204" pitchFamily="34" charset="0"/>
              <a:buChar char="•"/>
            </a:pPr>
            <a:r>
              <a:rPr lang="en-US" sz="2800" b="1" dirty="0">
                <a:solidFill>
                  <a:srgbClr val="E36729"/>
                </a:solidFill>
                <a:latin typeface="Lucida Sans" panose="020B0602030504020204" pitchFamily="34" charset="0"/>
              </a:rPr>
              <a:t>New Construction</a:t>
            </a:r>
          </a:p>
          <a:p>
            <a:pPr marL="457200" indent="-457200">
              <a:buFont typeface="Arial" panose="020B0604020202020204" pitchFamily="34" charset="0"/>
              <a:buChar char="•"/>
            </a:pPr>
            <a:r>
              <a:rPr lang="en-US" sz="2800" b="1" dirty="0">
                <a:solidFill>
                  <a:srgbClr val="00ABCD"/>
                </a:solidFill>
                <a:latin typeface="Lucida Sans" panose="020B0602030504020204" pitchFamily="34" charset="0"/>
              </a:rPr>
              <a:t>Rehabs</a:t>
            </a:r>
          </a:p>
          <a:p>
            <a:pPr marL="457200" indent="-457200">
              <a:buFont typeface="Arial" panose="020B0604020202020204" pitchFamily="34" charset="0"/>
              <a:buChar char="•"/>
            </a:pPr>
            <a:r>
              <a:rPr lang="en-US" sz="2800" b="1" dirty="0">
                <a:solidFill>
                  <a:srgbClr val="E36729"/>
                </a:solidFill>
                <a:latin typeface="Lucida Sans" panose="020B0602030504020204" pitchFamily="34" charset="0"/>
              </a:rPr>
              <a:t>Critical Home Repair</a:t>
            </a:r>
          </a:p>
          <a:p>
            <a:pPr marL="457200" indent="-457200">
              <a:buFont typeface="Arial" panose="020B0604020202020204" pitchFamily="34" charset="0"/>
              <a:buChar char="•"/>
            </a:pPr>
            <a:endParaRPr lang="en-US" sz="2800" b="1" dirty="0">
              <a:solidFill>
                <a:srgbClr val="B8D000"/>
              </a:solidFill>
              <a:latin typeface="Lucida Sans" panose="020B0602030504020204" pitchFamily="34" charset="0"/>
            </a:endParaRPr>
          </a:p>
          <a:p>
            <a:r>
              <a:rPr lang="en-US" sz="4000" b="1" dirty="0">
                <a:solidFill>
                  <a:srgbClr val="B8D000"/>
                </a:solidFill>
                <a:latin typeface="Lucida Sans" panose="020B0602030504020204" pitchFamily="34" charset="0"/>
              </a:rPr>
              <a:t>What Does Not Count?</a:t>
            </a:r>
          </a:p>
          <a:p>
            <a:pPr algn="ctr"/>
            <a:endParaRPr lang="en-US" sz="800" b="1" dirty="0">
              <a:solidFill>
                <a:srgbClr val="B8D000"/>
              </a:solidFill>
              <a:latin typeface="Lucida Sans" panose="020B0602030504020204" pitchFamily="34" charset="0"/>
            </a:endParaRPr>
          </a:p>
          <a:p>
            <a:pPr marL="457200" indent="-457200">
              <a:buFont typeface="Arial" panose="020B0604020202020204" pitchFamily="34" charset="0"/>
              <a:buChar char="•"/>
            </a:pPr>
            <a:r>
              <a:rPr lang="en-US" sz="2800" b="1" dirty="0">
                <a:solidFill>
                  <a:srgbClr val="00ABCD"/>
                </a:solidFill>
                <a:latin typeface="Lucida Sans" panose="020B0602030504020204" pitchFamily="34" charset="0"/>
              </a:rPr>
              <a:t>Recycles</a:t>
            </a:r>
          </a:p>
          <a:p>
            <a:pPr marL="457200" indent="-457200">
              <a:buFont typeface="Arial" panose="020B0604020202020204" pitchFamily="34" charset="0"/>
              <a:buChar char="•"/>
            </a:pPr>
            <a:r>
              <a:rPr lang="en-US" sz="2800" b="1" dirty="0">
                <a:solidFill>
                  <a:srgbClr val="E36729"/>
                </a:solidFill>
                <a:latin typeface="Lucida Sans" panose="020B0602030504020204" pitchFamily="34" charset="0"/>
              </a:rPr>
              <a:t>Repairs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522" y="1773287"/>
            <a:ext cx="1849855" cy="12994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307" y="3249968"/>
            <a:ext cx="2165533" cy="1690437"/>
          </a:xfrm>
          <a:prstGeom prst="rect">
            <a:avLst/>
          </a:prstGeom>
        </p:spPr>
      </p:pic>
    </p:spTree>
    <p:extLst>
      <p:ext uri="{BB962C8B-B14F-4D97-AF65-F5344CB8AC3E}">
        <p14:creationId xmlns:p14="http://schemas.microsoft.com/office/powerpoint/2010/main" val="56365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411150" y="2225410"/>
            <a:ext cx="8229601" cy="1200329"/>
          </a:xfrm>
          <a:prstGeom prst="rect">
            <a:avLst/>
          </a:prstGeom>
          <a:noFill/>
        </p:spPr>
        <p:txBody>
          <a:bodyPr wrap="square" rtlCol="0">
            <a:spAutoFit/>
          </a:bodyPr>
          <a:lstStyle/>
          <a:p>
            <a:pPr algn="ctr"/>
            <a:r>
              <a:rPr lang="en-US" altLang="en-US" sz="7200" b="1" dirty="0">
                <a:solidFill>
                  <a:srgbClr val="009ECC"/>
                </a:solidFill>
                <a:latin typeface="Lucida Calligraphy" panose="03010101010101010101" pitchFamily="66" charset="0"/>
              </a:rPr>
              <a:t>Resources</a:t>
            </a:r>
          </a:p>
        </p:txBody>
      </p:sp>
    </p:spTree>
    <p:extLst>
      <p:ext uri="{BB962C8B-B14F-4D97-AF65-F5344CB8AC3E}">
        <p14:creationId xmlns:p14="http://schemas.microsoft.com/office/powerpoint/2010/main" val="390167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328246" y="1113692"/>
            <a:ext cx="8440616" cy="3754874"/>
          </a:xfrm>
          <a:prstGeom prst="rect">
            <a:avLst/>
          </a:prstGeom>
          <a:noFill/>
        </p:spPr>
        <p:txBody>
          <a:bodyPr wrap="square" rtlCol="0">
            <a:spAutoFit/>
          </a:bodyPr>
          <a:lstStyle/>
          <a:p>
            <a:r>
              <a:rPr lang="en-US" sz="3600" b="1" dirty="0">
                <a:solidFill>
                  <a:srgbClr val="CCCC00"/>
                </a:solidFill>
                <a:latin typeface="Lucida Sans" panose="020B0602030504020204" pitchFamily="34" charset="0"/>
              </a:rPr>
              <a:t>Field Guide to Capacity Building</a:t>
            </a:r>
          </a:p>
          <a:p>
            <a:endParaRPr lang="en-US" sz="1000" b="1" dirty="0">
              <a:solidFill>
                <a:srgbClr val="CCCC00"/>
              </a:solidFill>
              <a:latin typeface="Lucida Sans" panose="020B0602030504020204" pitchFamily="34" charset="0"/>
            </a:endParaRPr>
          </a:p>
          <a:p>
            <a:pPr marL="457200" indent="-457200">
              <a:buFont typeface="Arial" panose="020B0604020202020204" pitchFamily="34" charset="0"/>
              <a:buChar char="•"/>
            </a:pPr>
            <a:r>
              <a:rPr lang="en-US" sz="3200" b="1" dirty="0">
                <a:solidFill>
                  <a:srgbClr val="009ECC"/>
                </a:solidFill>
                <a:latin typeface="Lucida Sans" panose="020B0602030504020204" pitchFamily="34" charset="0"/>
              </a:rPr>
              <a:t>Overview</a:t>
            </a:r>
          </a:p>
          <a:p>
            <a:endParaRPr lang="en-US" sz="800" b="1" dirty="0">
              <a:solidFill>
                <a:srgbClr val="009ECC"/>
              </a:solidFill>
              <a:latin typeface="Lucida Sans" panose="020B0602030504020204" pitchFamily="34" charset="0"/>
            </a:endParaRPr>
          </a:p>
          <a:p>
            <a:pPr marL="457200" indent="-457200">
              <a:buFont typeface="Arial" panose="020B0604020202020204" pitchFamily="34" charset="0"/>
              <a:buChar char="•"/>
            </a:pPr>
            <a:r>
              <a:rPr lang="en-US" sz="3200" b="1" dirty="0">
                <a:solidFill>
                  <a:srgbClr val="009ECC"/>
                </a:solidFill>
                <a:latin typeface="Lucida Sans" panose="020B0602030504020204" pitchFamily="34" charset="0"/>
              </a:rPr>
              <a:t>Self Assessment</a:t>
            </a:r>
          </a:p>
          <a:p>
            <a:endParaRPr lang="en-US" sz="800" b="1" dirty="0">
              <a:solidFill>
                <a:srgbClr val="009ECC"/>
              </a:solidFill>
              <a:latin typeface="Lucida Sans" panose="020B0602030504020204" pitchFamily="34" charset="0"/>
            </a:endParaRPr>
          </a:p>
          <a:p>
            <a:pPr marL="457200" indent="-457200">
              <a:buFont typeface="Arial" panose="020B0604020202020204" pitchFamily="34" charset="0"/>
              <a:buChar char="•"/>
            </a:pPr>
            <a:r>
              <a:rPr lang="en-US" sz="3200" b="1" dirty="0">
                <a:solidFill>
                  <a:srgbClr val="009ECC"/>
                </a:solidFill>
                <a:latin typeface="Lucida Sans" panose="020B0602030504020204" pitchFamily="34" charset="0"/>
              </a:rPr>
              <a:t>Transition Charts</a:t>
            </a:r>
          </a:p>
          <a:p>
            <a:endParaRPr lang="en-US" sz="800" b="1" dirty="0">
              <a:solidFill>
                <a:srgbClr val="009ECC"/>
              </a:solidFill>
              <a:latin typeface="Lucida Sans" panose="020B0602030504020204" pitchFamily="34" charset="0"/>
            </a:endParaRPr>
          </a:p>
          <a:p>
            <a:pPr marL="457200" indent="-457200">
              <a:buFont typeface="Arial" panose="020B0604020202020204" pitchFamily="34" charset="0"/>
              <a:buChar char="•"/>
            </a:pPr>
            <a:r>
              <a:rPr lang="en-US" sz="3200" b="1" dirty="0">
                <a:solidFill>
                  <a:srgbClr val="009ECC"/>
                </a:solidFill>
                <a:latin typeface="Lucida Sans" panose="020B0602030504020204" pitchFamily="34" charset="0"/>
              </a:rPr>
              <a:t>Staffing Chart</a:t>
            </a:r>
          </a:p>
          <a:p>
            <a:endParaRPr lang="en-US" sz="800" b="1" dirty="0">
              <a:solidFill>
                <a:srgbClr val="009ECC"/>
              </a:solidFill>
              <a:latin typeface="Lucida Sans" panose="020B0602030504020204" pitchFamily="34" charset="0"/>
            </a:endParaRPr>
          </a:p>
          <a:p>
            <a:pPr marL="457200" indent="-457200">
              <a:buFont typeface="Arial" panose="020B0604020202020204" pitchFamily="34" charset="0"/>
              <a:buChar char="•"/>
            </a:pPr>
            <a:r>
              <a:rPr lang="en-US" sz="3200" b="1" dirty="0">
                <a:solidFill>
                  <a:srgbClr val="009ECC"/>
                </a:solidFill>
                <a:latin typeface="Lucida Sans" panose="020B0602030504020204" pitchFamily="34" charset="0"/>
              </a:rPr>
              <a:t>Alignment to Application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542" y="1819175"/>
            <a:ext cx="2725687" cy="2926080"/>
          </a:xfrm>
          <a:prstGeom prst="rect">
            <a:avLst/>
          </a:prstGeom>
        </p:spPr>
      </p:pic>
    </p:spTree>
    <p:extLst>
      <p:ext uri="{BB962C8B-B14F-4D97-AF65-F5344CB8AC3E}">
        <p14:creationId xmlns:p14="http://schemas.microsoft.com/office/powerpoint/2010/main" val="105166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234460" y="2353253"/>
            <a:ext cx="8452339" cy="1015663"/>
          </a:xfrm>
          <a:prstGeom prst="rect">
            <a:avLst/>
          </a:prstGeom>
          <a:noFill/>
        </p:spPr>
        <p:txBody>
          <a:bodyPr wrap="square" rtlCol="0">
            <a:spAutoFit/>
          </a:bodyPr>
          <a:lstStyle/>
          <a:p>
            <a:pPr algn="ctr"/>
            <a:r>
              <a:rPr lang="en-US" altLang="en-US" sz="6000" b="1" dirty="0">
                <a:solidFill>
                  <a:srgbClr val="009ECC"/>
                </a:solidFill>
                <a:latin typeface="Lucida Calligraphy" panose="03010101010101010101" pitchFamily="66" charset="0"/>
              </a:rPr>
              <a:t>Application Details</a:t>
            </a:r>
          </a:p>
        </p:txBody>
      </p:sp>
    </p:spTree>
    <p:extLst>
      <p:ext uri="{BB962C8B-B14F-4D97-AF65-F5344CB8AC3E}">
        <p14:creationId xmlns:p14="http://schemas.microsoft.com/office/powerpoint/2010/main" val="252032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351691" y="2189871"/>
            <a:ext cx="8229601" cy="1200329"/>
          </a:xfrm>
          <a:prstGeom prst="rect">
            <a:avLst/>
          </a:prstGeom>
          <a:noFill/>
        </p:spPr>
        <p:txBody>
          <a:bodyPr wrap="square" rtlCol="0">
            <a:spAutoFit/>
          </a:bodyPr>
          <a:lstStyle/>
          <a:p>
            <a:pPr algn="ctr"/>
            <a:r>
              <a:rPr lang="en-US" altLang="en-US" sz="7200" b="1" dirty="0">
                <a:solidFill>
                  <a:srgbClr val="009ECC"/>
                </a:solidFill>
                <a:latin typeface="Lucida Calligraphy" panose="03010101010101010101" pitchFamily="66" charset="0"/>
              </a:rPr>
              <a:t>Job Description</a:t>
            </a:r>
          </a:p>
        </p:txBody>
      </p:sp>
    </p:spTree>
    <p:extLst>
      <p:ext uri="{BB962C8B-B14F-4D97-AF65-F5344CB8AC3E}">
        <p14:creationId xmlns:p14="http://schemas.microsoft.com/office/powerpoint/2010/main" val="37617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281354" y="799946"/>
            <a:ext cx="8510954" cy="4431983"/>
          </a:xfrm>
          <a:prstGeom prst="rect">
            <a:avLst/>
          </a:prstGeom>
          <a:noFill/>
          <a:effectLst>
            <a:glow rad="139700">
              <a:schemeClr val="accent6">
                <a:satMod val="175000"/>
                <a:alpha val="40000"/>
              </a:schemeClr>
            </a:glow>
          </a:effectLst>
        </p:spPr>
        <p:txBody>
          <a:bodyPr wrap="square" rtlCol="0">
            <a:spAutoFit/>
            <a:scene3d>
              <a:camera prst="orthographicFront"/>
              <a:lightRig rig="threePt" dir="t"/>
            </a:scene3d>
            <a:sp3d extrusionH="57150">
              <a:bevelT w="38100" h="38100" prst="angle"/>
            </a:sp3d>
          </a:bodyPr>
          <a:lstStyle/>
          <a:p>
            <a:pPr algn="ctr"/>
            <a:r>
              <a:rPr lang="en-US" sz="4000" b="1" dirty="0">
                <a:solidFill>
                  <a:srgbClr val="CCCC00"/>
                </a:solidFill>
                <a:latin typeface="Lucida Sans" panose="020B0602030504020204" pitchFamily="34" charset="0"/>
              </a:rPr>
              <a:t>Job Title</a:t>
            </a:r>
          </a:p>
          <a:p>
            <a:pPr algn="ctr"/>
            <a:endParaRPr lang="en-US" sz="800" b="1" dirty="0">
              <a:solidFill>
                <a:srgbClr val="FF6600"/>
              </a:solidFill>
              <a:latin typeface="Lucida Sans" panose="020B0602030504020204" pitchFamily="34" charset="0"/>
            </a:endParaRPr>
          </a:p>
          <a:p>
            <a:pPr algn="ctr"/>
            <a:r>
              <a:rPr lang="en-US" sz="4000" b="1" dirty="0">
                <a:solidFill>
                  <a:srgbClr val="FF6600"/>
                </a:solidFill>
                <a:latin typeface="Lucida Sans" panose="020B0602030504020204" pitchFamily="34" charset="0"/>
              </a:rPr>
              <a:t>Purpose</a:t>
            </a:r>
          </a:p>
          <a:p>
            <a:pPr algn="ctr"/>
            <a:endParaRPr lang="en-US" sz="800" b="1" dirty="0">
              <a:solidFill>
                <a:srgbClr val="FF6600"/>
              </a:solidFill>
              <a:latin typeface="Lucida Sans" panose="020B0602030504020204" pitchFamily="34" charset="0"/>
            </a:endParaRPr>
          </a:p>
          <a:p>
            <a:pPr algn="ctr"/>
            <a:r>
              <a:rPr lang="en-US" sz="4000" b="1" dirty="0">
                <a:solidFill>
                  <a:srgbClr val="CCCC00"/>
                </a:solidFill>
                <a:latin typeface="Lucida Sans" panose="020B0602030504020204" pitchFamily="34" charset="0"/>
              </a:rPr>
              <a:t>Time Commitment</a:t>
            </a:r>
          </a:p>
          <a:p>
            <a:pPr algn="ctr"/>
            <a:endParaRPr lang="en-US" sz="800" b="1" dirty="0">
              <a:solidFill>
                <a:srgbClr val="FF6600"/>
              </a:solidFill>
              <a:latin typeface="Lucida Sans" panose="020B0602030504020204" pitchFamily="34" charset="0"/>
            </a:endParaRPr>
          </a:p>
          <a:p>
            <a:pPr algn="ctr"/>
            <a:r>
              <a:rPr lang="en-US" sz="4000" b="1" dirty="0">
                <a:solidFill>
                  <a:srgbClr val="FF6600"/>
                </a:solidFill>
                <a:latin typeface="Lucida Sans" panose="020B0602030504020204" pitchFamily="34" charset="0"/>
              </a:rPr>
              <a:t>Direct Supervisor</a:t>
            </a:r>
          </a:p>
          <a:p>
            <a:pPr algn="ctr"/>
            <a:endParaRPr lang="en-US" sz="800" b="1" dirty="0">
              <a:solidFill>
                <a:srgbClr val="FF6600"/>
              </a:solidFill>
              <a:latin typeface="Lucida Sans" panose="020B0602030504020204" pitchFamily="34" charset="0"/>
            </a:endParaRPr>
          </a:p>
          <a:p>
            <a:pPr algn="ctr"/>
            <a:r>
              <a:rPr lang="en-US" sz="4000" b="1" dirty="0">
                <a:solidFill>
                  <a:srgbClr val="CCCC00"/>
                </a:solidFill>
                <a:latin typeface="Lucida Sans" panose="020B0602030504020204" pitchFamily="34" charset="0"/>
              </a:rPr>
              <a:t>Qualifications</a:t>
            </a:r>
          </a:p>
          <a:p>
            <a:pPr algn="ctr"/>
            <a:endParaRPr lang="en-US" sz="800" b="1" dirty="0">
              <a:solidFill>
                <a:srgbClr val="FF6600"/>
              </a:solidFill>
              <a:latin typeface="Lucida Sans" panose="020B0602030504020204" pitchFamily="34" charset="0"/>
            </a:endParaRPr>
          </a:p>
          <a:p>
            <a:pPr algn="ctr"/>
            <a:r>
              <a:rPr lang="en-US" sz="4000" b="1" dirty="0">
                <a:solidFill>
                  <a:srgbClr val="FF6600"/>
                </a:solidFill>
                <a:latin typeface="Lucida Sans" panose="020B0602030504020204" pitchFamily="34" charset="0"/>
              </a:rPr>
              <a:t>Duties</a:t>
            </a:r>
          </a:p>
        </p:txBody>
      </p:sp>
    </p:spTree>
    <p:extLst>
      <p:ext uri="{BB962C8B-B14F-4D97-AF65-F5344CB8AC3E}">
        <p14:creationId xmlns:p14="http://schemas.microsoft.com/office/powerpoint/2010/main" val="33194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down)">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wipe(down)">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125128" y="819289"/>
            <a:ext cx="8893744" cy="4555093"/>
          </a:xfrm>
          <a:prstGeom prst="rect">
            <a:avLst/>
          </a:prstGeom>
          <a:noFill/>
        </p:spPr>
        <p:txBody>
          <a:bodyPr wrap="square" rtlCol="0">
            <a:spAutoFit/>
          </a:bodyPr>
          <a:lstStyle/>
          <a:p>
            <a:r>
              <a:rPr lang="en-US" b="1" dirty="0"/>
              <a:t>Job Title:		</a:t>
            </a:r>
            <a:r>
              <a:rPr lang="en-US" dirty="0"/>
              <a:t>Community</a:t>
            </a:r>
            <a:r>
              <a:rPr lang="en-US" b="1" dirty="0"/>
              <a:t> </a:t>
            </a:r>
            <a:r>
              <a:rPr lang="en-US" dirty="0"/>
              <a:t>Outreach Manager</a:t>
            </a:r>
          </a:p>
          <a:p>
            <a:r>
              <a:rPr lang="en-US" b="1" dirty="0"/>
              <a:t> </a:t>
            </a:r>
            <a:endParaRPr lang="en-US" dirty="0"/>
          </a:p>
          <a:p>
            <a:r>
              <a:rPr lang="en-US" b="1" dirty="0"/>
              <a:t>Purpose:	</a:t>
            </a:r>
            <a:r>
              <a:rPr lang="en-US" dirty="0"/>
              <a:t>To develop and strengthen partnerships within our service area.</a:t>
            </a:r>
          </a:p>
          <a:p>
            <a:r>
              <a:rPr lang="en-US" b="1" dirty="0"/>
              <a:t> </a:t>
            </a:r>
            <a:endParaRPr lang="en-US" dirty="0"/>
          </a:p>
          <a:p>
            <a:r>
              <a:rPr lang="en-US" b="1" dirty="0"/>
              <a:t>Time Commitment:	</a:t>
            </a:r>
            <a:r>
              <a:rPr lang="en-US" dirty="0"/>
              <a:t>40 hours per week (Tuesday – Saturday) </a:t>
            </a:r>
          </a:p>
          <a:p>
            <a:r>
              <a:rPr lang="en-US" dirty="0"/>
              <a:t>					Some evening and weekend work required</a:t>
            </a:r>
          </a:p>
          <a:p>
            <a:r>
              <a:rPr lang="en-US" b="1" dirty="0"/>
              <a:t> </a:t>
            </a:r>
            <a:endParaRPr lang="en-US" dirty="0"/>
          </a:p>
          <a:p>
            <a:r>
              <a:rPr lang="en-US" b="1" dirty="0"/>
              <a:t>Direct Supervisor:	</a:t>
            </a:r>
            <a:r>
              <a:rPr lang="en-US" dirty="0"/>
              <a:t>Executive Director</a:t>
            </a:r>
          </a:p>
          <a:p>
            <a:r>
              <a:rPr lang="en-US" b="1" dirty="0"/>
              <a:t> </a:t>
            </a:r>
            <a:endParaRPr lang="en-US" dirty="0"/>
          </a:p>
          <a:p>
            <a:r>
              <a:rPr lang="en-US" b="1" dirty="0"/>
              <a:t>Qualifications:	</a:t>
            </a:r>
            <a:r>
              <a:rPr lang="en-US" dirty="0"/>
              <a:t>Basic computer skills with experience in Word, Publisher &amp; Excel</a:t>
            </a:r>
          </a:p>
          <a:p>
            <a:r>
              <a:rPr lang="en-US" dirty="0"/>
              <a:t>				Excellent organizational and time management skills</a:t>
            </a:r>
          </a:p>
          <a:p>
            <a:r>
              <a:rPr lang="en-US" dirty="0"/>
              <a:t>				Ability to deal professionally and effectively with a diverse group </a:t>
            </a:r>
          </a:p>
          <a:p>
            <a:r>
              <a:rPr lang="en-US" dirty="0"/>
              <a:t>				of volunteers </a:t>
            </a:r>
          </a:p>
          <a:p>
            <a:pPr lvl="1"/>
            <a:r>
              <a:rPr lang="en-US" dirty="0"/>
              <a:t>			Marketing and/or public relations skills are a plus</a:t>
            </a:r>
          </a:p>
          <a:p>
            <a:r>
              <a:rPr lang="en-US" dirty="0"/>
              <a:t>				Experience in public speaking</a:t>
            </a:r>
          </a:p>
          <a:p>
            <a:r>
              <a:rPr lang="en-US" sz="2000" dirty="0"/>
              <a:t>			</a:t>
            </a:r>
          </a:p>
        </p:txBody>
      </p:sp>
    </p:spTree>
    <p:extLst>
      <p:ext uri="{BB962C8B-B14F-4D97-AF65-F5344CB8AC3E}">
        <p14:creationId xmlns:p14="http://schemas.microsoft.com/office/powerpoint/2010/main" val="131982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154354" y="750277"/>
            <a:ext cx="8989646" cy="5601533"/>
          </a:xfrm>
          <a:prstGeom prst="rect">
            <a:avLst/>
          </a:prstGeom>
          <a:noFill/>
        </p:spPr>
        <p:txBody>
          <a:bodyPr wrap="square" rtlCol="0">
            <a:spAutoFit/>
          </a:bodyPr>
          <a:lstStyle/>
          <a:p>
            <a:r>
              <a:rPr lang="en-US" sz="2200" b="1" dirty="0">
                <a:latin typeface="Lucida Sans" panose="020B0602030504020204" pitchFamily="34" charset="0"/>
              </a:rPr>
              <a:t>Duties</a:t>
            </a:r>
            <a:r>
              <a:rPr lang="en-US" sz="2400" b="1" dirty="0">
                <a:latin typeface="Lucida Sans" panose="020B0602030504020204" pitchFamily="34" charset="0"/>
              </a:rPr>
              <a:t>:</a:t>
            </a:r>
          </a:p>
          <a:p>
            <a:endParaRPr lang="en-US" sz="800" dirty="0">
              <a:latin typeface="Lucida Sans" panose="020B0602030504020204" pitchFamily="34" charset="0"/>
            </a:endParaRPr>
          </a:p>
          <a:p>
            <a:pPr marL="342900" lvl="0" indent="-342900">
              <a:buAutoNum type="arabicPeriod"/>
            </a:pPr>
            <a:r>
              <a:rPr lang="en-US" dirty="0">
                <a:latin typeface="Lucida Sans" panose="020B0602030504020204" pitchFamily="34" charset="0"/>
              </a:rPr>
              <a:t>Develop and implement initiatives to increase involvement of churches, businesses, organizations, and individuals in supporting Habitat’s mission.</a:t>
            </a:r>
          </a:p>
          <a:p>
            <a:pPr marL="342900" lvl="0" indent="-342900">
              <a:buAutoNum type="arabicPeriod"/>
            </a:pPr>
            <a:r>
              <a:rPr lang="en-US" b="1" dirty="0">
                <a:solidFill>
                  <a:srgbClr val="009ECC"/>
                </a:solidFill>
                <a:latin typeface="Lucida Sans" panose="020B0602030504020204" pitchFamily="34" charset="0"/>
              </a:rPr>
              <a:t>Develop creative opportunities for volunteers to accomplish annual goals: houses, meetings, and special events.</a:t>
            </a:r>
          </a:p>
          <a:p>
            <a:pPr marL="342900" lvl="0" indent="-342900">
              <a:buAutoNum type="arabicPeriod"/>
            </a:pPr>
            <a:r>
              <a:rPr lang="en-US" dirty="0">
                <a:latin typeface="Lucida Sans" panose="020B0602030504020204" pitchFamily="34" charset="0"/>
              </a:rPr>
              <a:t>In partnership with Executive Director develop and maintain a program for individual donor identification and development.</a:t>
            </a:r>
          </a:p>
          <a:p>
            <a:pPr marL="342900" lvl="0" indent="-342900">
              <a:buAutoNum type="arabicPeriod"/>
            </a:pPr>
            <a:r>
              <a:rPr lang="en-US" b="1" dirty="0">
                <a:solidFill>
                  <a:srgbClr val="009ECC"/>
                </a:solidFill>
                <a:latin typeface="Lucida Sans" panose="020B0602030504020204" pitchFamily="34" charset="0"/>
              </a:rPr>
              <a:t>Oversee donor database maintenance, production of donor reports, and donor acknowledgement process.</a:t>
            </a:r>
          </a:p>
          <a:p>
            <a:pPr marL="342900" lvl="0" indent="-342900">
              <a:buAutoNum type="arabicPeriod"/>
            </a:pPr>
            <a:r>
              <a:rPr lang="en-US" dirty="0">
                <a:latin typeface="Lucida Sans" panose="020B0602030504020204" pitchFamily="34" charset="0"/>
              </a:rPr>
              <a:t>Generate development-related publications and PR efforts in coordination with other affiliate departments.</a:t>
            </a:r>
          </a:p>
          <a:p>
            <a:pPr marL="342900" lvl="0" indent="-342900">
              <a:buAutoNum type="arabicPeriod"/>
            </a:pPr>
            <a:r>
              <a:rPr lang="en-US" b="1" dirty="0">
                <a:solidFill>
                  <a:srgbClr val="009ECC"/>
                </a:solidFill>
                <a:latin typeface="Lucida Sans" panose="020B0602030504020204" pitchFamily="34" charset="0"/>
              </a:rPr>
              <a:t>Assist with grant research, writing, and reporting.</a:t>
            </a:r>
          </a:p>
          <a:p>
            <a:pPr marL="342900" lvl="0" indent="-342900">
              <a:buAutoNum type="arabicPeriod"/>
            </a:pPr>
            <a:r>
              <a:rPr lang="en-US" dirty="0">
                <a:latin typeface="Lucida Sans" panose="020B0602030504020204" pitchFamily="34" charset="0"/>
              </a:rPr>
              <a:t>Assist with the scheduling of staff and volunteers for presentations and prepare presentation materials.</a:t>
            </a:r>
          </a:p>
          <a:p>
            <a:pPr marL="342900" lvl="0" indent="-342900">
              <a:buAutoNum type="arabicPeriod"/>
            </a:pPr>
            <a:r>
              <a:rPr lang="en-US" b="1" dirty="0">
                <a:solidFill>
                  <a:srgbClr val="009ECC"/>
                </a:solidFill>
                <a:latin typeface="Lucida Sans" panose="020B0602030504020204" pitchFamily="34" charset="0"/>
              </a:rPr>
              <a:t>Support in-kind donation program.</a:t>
            </a:r>
          </a:p>
          <a:p>
            <a:pPr algn="ctr"/>
            <a:endParaRPr lang="en-US" altLang="en-US" sz="7200" b="1" dirty="0">
              <a:solidFill>
                <a:srgbClr val="009ECC"/>
              </a:solidFill>
              <a:latin typeface="Lucida Calligraphy" panose="03010101010101010101" pitchFamily="66" charset="0"/>
            </a:endParaRPr>
          </a:p>
        </p:txBody>
      </p:sp>
    </p:spTree>
    <p:extLst>
      <p:ext uri="{BB962C8B-B14F-4D97-AF65-F5344CB8AC3E}">
        <p14:creationId xmlns:p14="http://schemas.microsoft.com/office/powerpoint/2010/main" val="154234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351691" y="2218747"/>
            <a:ext cx="8229601" cy="1200329"/>
          </a:xfrm>
          <a:prstGeom prst="rect">
            <a:avLst/>
          </a:prstGeom>
          <a:noFill/>
        </p:spPr>
        <p:txBody>
          <a:bodyPr wrap="square" rtlCol="0">
            <a:spAutoFit/>
          </a:bodyPr>
          <a:lstStyle/>
          <a:p>
            <a:pPr algn="ctr"/>
            <a:r>
              <a:rPr lang="en-US" altLang="en-US" sz="7200" b="1" dirty="0">
                <a:solidFill>
                  <a:srgbClr val="009ECC"/>
                </a:solidFill>
                <a:latin typeface="Lucida Calligraphy" panose="03010101010101010101" pitchFamily="66" charset="0"/>
              </a:rPr>
              <a:t>Work Plan</a:t>
            </a:r>
          </a:p>
        </p:txBody>
      </p:sp>
    </p:spTree>
    <p:extLst>
      <p:ext uri="{BB962C8B-B14F-4D97-AF65-F5344CB8AC3E}">
        <p14:creationId xmlns:p14="http://schemas.microsoft.com/office/powerpoint/2010/main" val="91819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7737005"/>
              </p:ext>
            </p:extLst>
          </p:nvPr>
        </p:nvGraphicFramePr>
        <p:xfrm>
          <a:off x="0" y="-4717"/>
          <a:ext cx="9143999" cy="5243668"/>
        </p:xfrm>
        <a:graphic>
          <a:graphicData uri="http://schemas.openxmlformats.org/drawingml/2006/table">
            <a:tbl>
              <a:tblPr firstRow="1" bandRow="1">
                <a:tableStyleId>{5C22544A-7EE6-4342-B048-85BDC9FD1C3A}</a:tableStyleId>
              </a:tblPr>
              <a:tblGrid>
                <a:gridCol w="2387599">
                  <a:extLst>
                    <a:ext uri="{9D8B030D-6E8A-4147-A177-3AD203B41FA5}">
                      <a16:colId xmlns:a16="http://schemas.microsoft.com/office/drawing/2014/main" val="20000"/>
                    </a:ext>
                  </a:extLst>
                </a:gridCol>
                <a:gridCol w="1796428">
                  <a:extLst>
                    <a:ext uri="{9D8B030D-6E8A-4147-A177-3AD203B41FA5}">
                      <a16:colId xmlns:a16="http://schemas.microsoft.com/office/drawing/2014/main" val="20001"/>
                    </a:ext>
                  </a:extLst>
                </a:gridCol>
                <a:gridCol w="1653324">
                  <a:extLst>
                    <a:ext uri="{9D8B030D-6E8A-4147-A177-3AD203B41FA5}">
                      <a16:colId xmlns:a16="http://schemas.microsoft.com/office/drawing/2014/main" val="20002"/>
                    </a:ext>
                  </a:extLst>
                </a:gridCol>
                <a:gridCol w="1653324">
                  <a:extLst>
                    <a:ext uri="{9D8B030D-6E8A-4147-A177-3AD203B41FA5}">
                      <a16:colId xmlns:a16="http://schemas.microsoft.com/office/drawing/2014/main" val="20003"/>
                    </a:ext>
                  </a:extLst>
                </a:gridCol>
                <a:gridCol w="1653324">
                  <a:extLst>
                    <a:ext uri="{9D8B030D-6E8A-4147-A177-3AD203B41FA5}">
                      <a16:colId xmlns:a16="http://schemas.microsoft.com/office/drawing/2014/main" val="20004"/>
                    </a:ext>
                  </a:extLst>
                </a:gridCol>
              </a:tblGrid>
              <a:tr h="389728">
                <a:tc>
                  <a:txBody>
                    <a:bodyPr/>
                    <a:lstStyle/>
                    <a:p>
                      <a:pPr algn="ctr"/>
                      <a:r>
                        <a:rPr lang="en-US" sz="1400" dirty="0">
                          <a:solidFill>
                            <a:schemeClr val="bg1"/>
                          </a:solidFill>
                          <a:latin typeface="Lucida Sans" panose="020B0602030504020204" pitchFamily="34" charset="0"/>
                        </a:rPr>
                        <a:t>ANNUAL GOALS</a:t>
                      </a:r>
                    </a:p>
                  </a:txBody>
                  <a:tcPr marL="68580" marR="68580" marT="34290" marB="34290" anchor="ctr"/>
                </a:tc>
                <a:tc>
                  <a:txBody>
                    <a:bodyPr/>
                    <a:lstStyle/>
                    <a:p>
                      <a:pPr algn="ctr"/>
                      <a:r>
                        <a:rPr lang="en-US" sz="1400" b="1" dirty="0">
                          <a:solidFill>
                            <a:schemeClr val="bg1"/>
                          </a:solidFill>
                          <a:latin typeface="Lucida Sans" panose="020B0602030504020204" pitchFamily="34" charset="0"/>
                        </a:rPr>
                        <a:t>QUARTER 1</a:t>
                      </a:r>
                    </a:p>
                  </a:txBody>
                  <a:tcPr marL="68580" marR="68580" marT="34290" marB="34290" anchor="ctr"/>
                </a:tc>
                <a:tc>
                  <a:txBody>
                    <a:bodyPr/>
                    <a:lstStyle/>
                    <a:p>
                      <a:pPr algn="ctr"/>
                      <a:r>
                        <a:rPr lang="en-US" sz="1400" dirty="0">
                          <a:solidFill>
                            <a:schemeClr val="bg1"/>
                          </a:solidFill>
                          <a:latin typeface="Lucida Sans" panose="020B0602030504020204" pitchFamily="34" charset="0"/>
                        </a:rPr>
                        <a:t>QUARTER 2</a:t>
                      </a:r>
                    </a:p>
                  </a:txBody>
                  <a:tcPr marL="68580" marR="68580" marT="34290" marB="34290" anchor="ctr"/>
                </a:tc>
                <a:tc>
                  <a:txBody>
                    <a:bodyPr/>
                    <a:lstStyle/>
                    <a:p>
                      <a:pPr algn="ctr"/>
                      <a:r>
                        <a:rPr lang="en-US" sz="1400" dirty="0">
                          <a:solidFill>
                            <a:schemeClr val="bg1"/>
                          </a:solidFill>
                          <a:latin typeface="Lucida Sans" panose="020B0602030504020204" pitchFamily="34" charset="0"/>
                        </a:rPr>
                        <a:t>QUARTER 3</a:t>
                      </a:r>
                    </a:p>
                  </a:txBody>
                  <a:tcPr marL="68580" marR="68580" marT="34290" marB="34290" anchor="ctr"/>
                </a:tc>
                <a:tc>
                  <a:txBody>
                    <a:bodyPr/>
                    <a:lstStyle/>
                    <a:p>
                      <a:pPr algn="ctr"/>
                      <a:r>
                        <a:rPr lang="en-US" sz="1400" dirty="0">
                          <a:solidFill>
                            <a:schemeClr val="bg1"/>
                          </a:solidFill>
                          <a:latin typeface="Lucida Sans" panose="020B0602030504020204" pitchFamily="34" charset="0"/>
                        </a:rPr>
                        <a:t>QUARTER</a:t>
                      </a:r>
                      <a:r>
                        <a:rPr lang="en-US" sz="1400" baseline="0" dirty="0">
                          <a:solidFill>
                            <a:schemeClr val="bg1"/>
                          </a:solidFill>
                          <a:latin typeface="Lucida Sans" panose="020B0602030504020204" pitchFamily="34" charset="0"/>
                        </a:rPr>
                        <a:t> 4</a:t>
                      </a:r>
                      <a:endParaRPr lang="en-US" sz="1400" dirty="0">
                        <a:solidFill>
                          <a:schemeClr val="bg1"/>
                        </a:solidFill>
                        <a:latin typeface="Lucida Sans" panose="020B0602030504020204" pitchFamily="34" charset="0"/>
                      </a:endParaRPr>
                    </a:p>
                  </a:txBody>
                  <a:tcPr marL="68580" marR="68580" marT="34290" marB="34290" anchor="ctr"/>
                </a:tc>
                <a:extLst>
                  <a:ext uri="{0D108BD9-81ED-4DB2-BD59-A6C34878D82A}">
                    <a16:rowId xmlns:a16="http://schemas.microsoft.com/office/drawing/2014/main" val="10000"/>
                  </a:ext>
                </a:extLst>
              </a:tr>
              <a:tr h="1851660">
                <a:tc>
                  <a:txBody>
                    <a:bodyPr/>
                    <a:lstStyle/>
                    <a:p>
                      <a:r>
                        <a:rPr lang="en-US" sz="1100" b="1" dirty="0">
                          <a:latin typeface="Lucida Sans" panose="020B0602030504020204" pitchFamily="34" charset="0"/>
                        </a:rPr>
                        <a:t>2020</a:t>
                      </a:r>
                    </a:p>
                    <a:p>
                      <a:endParaRPr lang="en-US" sz="600" b="1" dirty="0">
                        <a:latin typeface="Lucida Sans" panose="020B0602030504020204" pitchFamily="34" charset="0"/>
                      </a:endParaRPr>
                    </a:p>
                    <a:p>
                      <a:pPr marL="342900" indent="-342900">
                        <a:buAutoNum type="arabicPeriod"/>
                      </a:pPr>
                      <a:r>
                        <a:rPr lang="en-US" sz="1100" b="1" dirty="0">
                          <a:latin typeface="Lucida Sans" panose="020B0602030504020204" pitchFamily="34" charset="0"/>
                        </a:rPr>
                        <a:t>Increase</a:t>
                      </a:r>
                      <a:r>
                        <a:rPr lang="en-US" sz="1100" b="1" baseline="0" dirty="0">
                          <a:latin typeface="Lucida Sans" panose="020B0602030504020204" pitchFamily="34" charset="0"/>
                        </a:rPr>
                        <a:t> board membership to 15.</a:t>
                      </a:r>
                    </a:p>
                    <a:p>
                      <a:pPr marL="342900" indent="-342900">
                        <a:buAutoNum type="arabicPeriod"/>
                      </a:pPr>
                      <a:r>
                        <a:rPr lang="en-US" sz="1100" b="1" baseline="0" dirty="0">
                          <a:latin typeface="Lucida Sans" panose="020B0602030504020204" pitchFamily="34" charset="0"/>
                        </a:rPr>
                        <a:t>Ensure board understands their responsibilities.</a:t>
                      </a:r>
                    </a:p>
                    <a:p>
                      <a:pPr marL="342900" indent="-342900">
                        <a:buAutoNum type="arabicPeriod"/>
                      </a:pPr>
                      <a:r>
                        <a:rPr lang="en-US" sz="1100" b="1" baseline="0" dirty="0">
                          <a:latin typeface="Lucida Sans" panose="020B0602030504020204" pitchFamily="34" charset="0"/>
                        </a:rPr>
                        <a:t>All board members financially contribute to HFH.</a:t>
                      </a: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extLst>
                  <a:ext uri="{0D108BD9-81ED-4DB2-BD59-A6C34878D82A}">
                    <a16:rowId xmlns:a16="http://schemas.microsoft.com/office/drawing/2014/main" val="10001"/>
                  </a:ext>
                </a:extLst>
              </a:tr>
              <a:tr h="1760220">
                <a:tc>
                  <a:txBody>
                    <a:bodyPr/>
                    <a:lstStyle/>
                    <a:p>
                      <a:r>
                        <a:rPr lang="en-US" sz="1100" b="1" dirty="0">
                          <a:latin typeface="Lucida Sans" panose="020B0602030504020204" pitchFamily="34" charset="0"/>
                        </a:rPr>
                        <a:t>2021</a:t>
                      </a:r>
                    </a:p>
                    <a:p>
                      <a:endParaRPr lang="en-US" sz="600" b="1" dirty="0">
                        <a:latin typeface="Lucida Sans" panose="020B0602030504020204" pitchFamily="34" charset="0"/>
                      </a:endParaRPr>
                    </a:p>
                    <a:p>
                      <a:pPr marL="342900" indent="-342900">
                        <a:buAutoNum type="arabicPeriod"/>
                      </a:pPr>
                      <a:r>
                        <a:rPr lang="en-US" sz="1100" b="1" dirty="0">
                          <a:latin typeface="Lucida Sans" panose="020B0602030504020204" pitchFamily="34" charset="0"/>
                        </a:rPr>
                        <a:t>Ensure</a:t>
                      </a:r>
                      <a:r>
                        <a:rPr lang="en-US" sz="1100" b="1" baseline="0" dirty="0">
                          <a:latin typeface="Lucida Sans" panose="020B0602030504020204" pitchFamily="34" charset="0"/>
                        </a:rPr>
                        <a:t> board is engaged in fundraising with at least $5000 coming in from direct board efforts.</a:t>
                      </a:r>
                    </a:p>
                    <a:p>
                      <a:pPr marL="342900" indent="-342900">
                        <a:buAutoNum type="arabicPeriod"/>
                      </a:pPr>
                      <a:r>
                        <a:rPr lang="en-US" sz="1100" b="1" baseline="0" dirty="0">
                          <a:latin typeface="Lucida Sans" panose="020B0602030504020204" pitchFamily="34" charset="0"/>
                        </a:rPr>
                        <a:t>Begin Strategic Planning process.</a:t>
                      </a:r>
                    </a:p>
                    <a:p>
                      <a:pPr marL="342900" indent="-342900">
                        <a:buAutoNum type="arabicPeriod"/>
                      </a:pPr>
                      <a:endParaRPr lang="en-US" sz="1100" b="1"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extLst>
                  <a:ext uri="{0D108BD9-81ED-4DB2-BD59-A6C34878D82A}">
                    <a16:rowId xmlns:a16="http://schemas.microsoft.com/office/drawing/2014/main" val="10002"/>
                  </a:ext>
                </a:extLst>
              </a:tr>
              <a:tr h="1188720">
                <a:tc>
                  <a:txBody>
                    <a:bodyPr/>
                    <a:lstStyle/>
                    <a:p>
                      <a:r>
                        <a:rPr lang="en-US" sz="1100" b="1" dirty="0">
                          <a:latin typeface="Lucida Sans" panose="020B0602030504020204" pitchFamily="34" charset="0"/>
                        </a:rPr>
                        <a:t>2022</a:t>
                      </a:r>
                    </a:p>
                    <a:p>
                      <a:endParaRPr lang="en-US" sz="1100" b="1" dirty="0">
                        <a:latin typeface="Lucida Sans" panose="020B0602030504020204" pitchFamily="34" charset="0"/>
                      </a:endParaRPr>
                    </a:p>
                    <a:p>
                      <a:pPr marL="342900" indent="-342900">
                        <a:buAutoNum type="arabicPeriod"/>
                      </a:pPr>
                      <a:r>
                        <a:rPr lang="en-US" sz="1100" b="1" dirty="0">
                          <a:latin typeface="Lucida Sans" panose="020B0602030504020204" pitchFamily="34" charset="0"/>
                        </a:rPr>
                        <a:t>Complete Strategic Planning Process.</a:t>
                      </a:r>
                    </a:p>
                    <a:p>
                      <a:pPr marL="342900" indent="-342900">
                        <a:buAutoNum type="arabicPeriod"/>
                      </a:pPr>
                      <a:r>
                        <a:rPr lang="en-US" sz="1100" b="1" dirty="0">
                          <a:latin typeface="Lucida Sans" panose="020B0602030504020204" pitchFamily="34" charset="0"/>
                        </a:rPr>
                        <a:t>Continue board development/</a:t>
                      </a:r>
                      <a:r>
                        <a:rPr lang="en-US" sz="1100" b="1" dirty="0" err="1">
                          <a:latin typeface="Lucida Sans" panose="020B0602030504020204" pitchFamily="34" charset="0"/>
                        </a:rPr>
                        <a:t>trng</a:t>
                      </a:r>
                      <a:r>
                        <a:rPr lang="en-US" sz="1100" b="1" dirty="0">
                          <a:latin typeface="Lucida Sans" panose="020B0602030504020204" pitchFamily="34" charset="0"/>
                        </a:rPr>
                        <a:t>.</a:t>
                      </a:r>
                    </a:p>
                    <a:p>
                      <a:endParaRPr lang="en-US" sz="1100" b="1"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tc>
                  <a:txBody>
                    <a:bodyPr/>
                    <a:lstStyle/>
                    <a:p>
                      <a:endParaRPr lang="en-US" sz="900" dirty="0">
                        <a:latin typeface="Lucida Sans" panose="020B0602030504020204" pitchFamily="34" charset="0"/>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137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93FE7C-5681-E646-BED2-785822BA2344}"/>
              </a:ext>
            </a:extLst>
          </p:cNvPr>
          <p:cNvSpPr>
            <a:spLocks noGrp="1"/>
          </p:cNvSpPr>
          <p:nvPr>
            <p:ph idx="1"/>
          </p:nvPr>
        </p:nvSpPr>
        <p:spPr>
          <a:xfrm>
            <a:off x="317633" y="962526"/>
            <a:ext cx="8547233" cy="4116620"/>
          </a:xfrm>
        </p:spPr>
        <p:txBody>
          <a:bodyPr>
            <a:normAutofit fontScale="85000" lnSpcReduction="20000"/>
          </a:bodyPr>
          <a:lstStyle/>
          <a:p>
            <a:pPr marL="0" indent="0">
              <a:buNone/>
            </a:pPr>
            <a:r>
              <a:rPr lang="en-US" sz="3200" b="1" dirty="0">
                <a:solidFill>
                  <a:srgbClr val="CCCC00"/>
                </a:solidFill>
                <a:latin typeface="Lucida Sans" panose="020B0602030504020204" pitchFamily="34" charset="0"/>
              </a:rPr>
              <a:t>What Are We Talking About Today?</a:t>
            </a:r>
          </a:p>
          <a:p>
            <a:pPr marL="0" indent="0">
              <a:buNone/>
            </a:pPr>
            <a:endParaRPr lang="en-US" sz="1000" b="1" dirty="0">
              <a:solidFill>
                <a:srgbClr val="CCCC00"/>
              </a:solidFill>
              <a:latin typeface="Lucida Sans" panose="020B0602030504020204" pitchFamily="34" charset="0"/>
            </a:endParaRPr>
          </a:p>
          <a:p>
            <a:pPr marL="214313" indent="-214313">
              <a:buFont typeface="Arial" panose="020B0604020202020204" pitchFamily="34" charset="0"/>
              <a:buChar char="•"/>
            </a:pPr>
            <a:r>
              <a:rPr lang="en-US" sz="2600" b="1" dirty="0">
                <a:solidFill>
                  <a:srgbClr val="FF6600"/>
                </a:solidFill>
                <a:latin typeface="Lucida Sans" panose="020B0602030504020204" pitchFamily="34" charset="0"/>
              </a:rPr>
              <a:t>We are going to learn about the Capacity Build Grant requirements and timelines.</a:t>
            </a:r>
          </a:p>
          <a:p>
            <a:endParaRPr lang="en-US" sz="800" b="1" dirty="0">
              <a:solidFill>
                <a:srgbClr val="FF6600"/>
              </a:solidFill>
              <a:latin typeface="Lucida Sans" panose="020B0602030504020204" pitchFamily="34" charset="0"/>
            </a:endParaRPr>
          </a:p>
          <a:p>
            <a:pPr marL="214313" indent="-214313">
              <a:buFont typeface="Arial" panose="020B0604020202020204" pitchFamily="34" charset="0"/>
              <a:buChar char="•"/>
            </a:pPr>
            <a:r>
              <a:rPr lang="en-US" sz="2600" b="1" dirty="0">
                <a:solidFill>
                  <a:srgbClr val="009ECC"/>
                </a:solidFill>
                <a:latin typeface="Lucida Sans" panose="020B0602030504020204" pitchFamily="34" charset="0"/>
              </a:rPr>
              <a:t>We are going to discuss what positions can be funded and how to develop a job description for a new position needed at your affiliate.</a:t>
            </a:r>
          </a:p>
          <a:p>
            <a:endParaRPr lang="en-US" sz="800" b="1" dirty="0">
              <a:solidFill>
                <a:srgbClr val="FF6600"/>
              </a:solidFill>
              <a:latin typeface="Lucida Sans" panose="020B0602030504020204" pitchFamily="34" charset="0"/>
            </a:endParaRPr>
          </a:p>
          <a:p>
            <a:pPr marL="214313" indent="-214313">
              <a:buFont typeface="Arial" panose="020B0604020202020204" pitchFamily="34" charset="0"/>
              <a:buChar char="•"/>
            </a:pPr>
            <a:r>
              <a:rPr lang="en-US" sz="2600" b="1" dirty="0">
                <a:solidFill>
                  <a:srgbClr val="FF6600"/>
                </a:solidFill>
                <a:latin typeface="Lucida Sans" panose="020B0602030504020204" pitchFamily="34" charset="0"/>
              </a:rPr>
              <a:t>We will share resources and other information that will help you begin work on your 3 year work plan and quarterly action plan.</a:t>
            </a:r>
          </a:p>
          <a:p>
            <a:pPr marL="0" indent="0">
              <a:buNone/>
            </a:pPr>
            <a:endParaRPr lang="en-US" sz="800" b="1" dirty="0">
              <a:solidFill>
                <a:srgbClr val="FF6600"/>
              </a:solidFill>
              <a:latin typeface="Lucida Sans" panose="020B0602030504020204" pitchFamily="34" charset="0"/>
            </a:endParaRPr>
          </a:p>
          <a:p>
            <a:pPr marL="214313" indent="-214313">
              <a:buFont typeface="Arial" panose="020B0604020202020204" pitchFamily="34" charset="0"/>
              <a:buChar char="•"/>
            </a:pPr>
            <a:r>
              <a:rPr lang="en-US" sz="2600" b="1" dirty="0">
                <a:solidFill>
                  <a:srgbClr val="009DCE"/>
                </a:solidFill>
                <a:latin typeface="Lucida Sans" panose="020B0602030504020204" pitchFamily="34" charset="0"/>
              </a:rPr>
              <a:t>We are going to discuss how to develop a revenue plan that aligns with your work plan and goals.</a:t>
            </a:r>
          </a:p>
          <a:p>
            <a:pPr marL="0" indent="0">
              <a:buNone/>
            </a:pPr>
            <a:endParaRPr lang="en-US" dirty="0"/>
          </a:p>
        </p:txBody>
      </p:sp>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Tree>
    <p:extLst>
      <p:ext uri="{BB962C8B-B14F-4D97-AF65-F5344CB8AC3E}">
        <p14:creationId xmlns:p14="http://schemas.microsoft.com/office/powerpoint/2010/main" val="267996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351691" y="2141745"/>
            <a:ext cx="8229601" cy="1200329"/>
          </a:xfrm>
          <a:prstGeom prst="rect">
            <a:avLst/>
          </a:prstGeom>
          <a:noFill/>
        </p:spPr>
        <p:txBody>
          <a:bodyPr wrap="square" rtlCol="0">
            <a:spAutoFit/>
          </a:bodyPr>
          <a:lstStyle/>
          <a:p>
            <a:pPr algn="ctr"/>
            <a:r>
              <a:rPr lang="en-US" altLang="en-US" sz="7200" b="1" dirty="0">
                <a:solidFill>
                  <a:srgbClr val="009ECC"/>
                </a:solidFill>
                <a:latin typeface="Lucida Calligraphy" panose="03010101010101010101" pitchFamily="66" charset="0"/>
              </a:rPr>
              <a:t>Action Plans</a:t>
            </a:r>
          </a:p>
        </p:txBody>
      </p:sp>
    </p:spTree>
    <p:extLst>
      <p:ext uri="{BB962C8B-B14F-4D97-AF65-F5344CB8AC3E}">
        <p14:creationId xmlns:p14="http://schemas.microsoft.com/office/powerpoint/2010/main" val="3613566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3866494"/>
              </p:ext>
            </p:extLst>
          </p:nvPr>
        </p:nvGraphicFramePr>
        <p:xfrm>
          <a:off x="0" y="-4717"/>
          <a:ext cx="9143999" cy="5533228"/>
        </p:xfrm>
        <a:graphic>
          <a:graphicData uri="http://schemas.openxmlformats.org/drawingml/2006/table">
            <a:tbl>
              <a:tblPr firstRow="1" bandRow="1">
                <a:tableStyleId>{5C22544A-7EE6-4342-B048-85BDC9FD1C3A}</a:tableStyleId>
              </a:tblPr>
              <a:tblGrid>
                <a:gridCol w="2387599">
                  <a:extLst>
                    <a:ext uri="{9D8B030D-6E8A-4147-A177-3AD203B41FA5}">
                      <a16:colId xmlns:a16="http://schemas.microsoft.com/office/drawing/2014/main" val="20000"/>
                    </a:ext>
                  </a:extLst>
                </a:gridCol>
                <a:gridCol w="1796428">
                  <a:extLst>
                    <a:ext uri="{9D8B030D-6E8A-4147-A177-3AD203B41FA5}">
                      <a16:colId xmlns:a16="http://schemas.microsoft.com/office/drawing/2014/main" val="20001"/>
                    </a:ext>
                  </a:extLst>
                </a:gridCol>
                <a:gridCol w="1653324">
                  <a:extLst>
                    <a:ext uri="{9D8B030D-6E8A-4147-A177-3AD203B41FA5}">
                      <a16:colId xmlns:a16="http://schemas.microsoft.com/office/drawing/2014/main" val="20002"/>
                    </a:ext>
                  </a:extLst>
                </a:gridCol>
                <a:gridCol w="1653324">
                  <a:extLst>
                    <a:ext uri="{9D8B030D-6E8A-4147-A177-3AD203B41FA5}">
                      <a16:colId xmlns:a16="http://schemas.microsoft.com/office/drawing/2014/main" val="20003"/>
                    </a:ext>
                  </a:extLst>
                </a:gridCol>
                <a:gridCol w="1653324">
                  <a:extLst>
                    <a:ext uri="{9D8B030D-6E8A-4147-A177-3AD203B41FA5}">
                      <a16:colId xmlns:a16="http://schemas.microsoft.com/office/drawing/2014/main" val="20004"/>
                    </a:ext>
                  </a:extLst>
                </a:gridCol>
              </a:tblGrid>
              <a:tr h="389728">
                <a:tc>
                  <a:txBody>
                    <a:bodyPr/>
                    <a:lstStyle/>
                    <a:p>
                      <a:pPr algn="ctr"/>
                      <a:r>
                        <a:rPr lang="en-US" sz="1400" dirty="0">
                          <a:solidFill>
                            <a:schemeClr val="bg1"/>
                          </a:solidFill>
                          <a:latin typeface="Lucida Sans" panose="020B0602030504020204" pitchFamily="34" charset="0"/>
                        </a:rPr>
                        <a:t>ANNUAL GOALS</a:t>
                      </a:r>
                    </a:p>
                  </a:txBody>
                  <a:tcPr marL="68580" marR="68580" marT="34290" marB="34290" anchor="ctr"/>
                </a:tc>
                <a:tc>
                  <a:txBody>
                    <a:bodyPr/>
                    <a:lstStyle/>
                    <a:p>
                      <a:pPr algn="ctr"/>
                      <a:r>
                        <a:rPr lang="en-US" sz="1400" b="1" dirty="0">
                          <a:solidFill>
                            <a:schemeClr val="bg1"/>
                          </a:solidFill>
                          <a:latin typeface="Lucida Sans" panose="020B0602030504020204" pitchFamily="34" charset="0"/>
                        </a:rPr>
                        <a:t>QUARTER 1</a:t>
                      </a:r>
                    </a:p>
                  </a:txBody>
                  <a:tcPr marL="68580" marR="68580" marT="34290" marB="34290" anchor="ctr"/>
                </a:tc>
                <a:tc>
                  <a:txBody>
                    <a:bodyPr/>
                    <a:lstStyle/>
                    <a:p>
                      <a:pPr algn="ctr"/>
                      <a:r>
                        <a:rPr lang="en-US" sz="1400" dirty="0">
                          <a:solidFill>
                            <a:schemeClr val="bg1"/>
                          </a:solidFill>
                          <a:latin typeface="Lucida Sans" panose="020B0602030504020204" pitchFamily="34" charset="0"/>
                        </a:rPr>
                        <a:t>QUARTER 2</a:t>
                      </a:r>
                    </a:p>
                  </a:txBody>
                  <a:tcPr marL="68580" marR="68580" marT="34290" marB="34290" anchor="ctr"/>
                </a:tc>
                <a:tc>
                  <a:txBody>
                    <a:bodyPr/>
                    <a:lstStyle/>
                    <a:p>
                      <a:pPr algn="ctr"/>
                      <a:r>
                        <a:rPr lang="en-US" sz="1400" dirty="0">
                          <a:solidFill>
                            <a:schemeClr val="bg1"/>
                          </a:solidFill>
                          <a:latin typeface="Lucida Sans" panose="020B0602030504020204" pitchFamily="34" charset="0"/>
                        </a:rPr>
                        <a:t>QUARTER 3</a:t>
                      </a:r>
                    </a:p>
                  </a:txBody>
                  <a:tcPr marL="68580" marR="68580" marT="34290" marB="34290" anchor="ctr"/>
                </a:tc>
                <a:tc>
                  <a:txBody>
                    <a:bodyPr/>
                    <a:lstStyle/>
                    <a:p>
                      <a:pPr algn="ctr"/>
                      <a:r>
                        <a:rPr lang="en-US" sz="1400" dirty="0">
                          <a:solidFill>
                            <a:schemeClr val="bg1"/>
                          </a:solidFill>
                          <a:latin typeface="Lucida Sans" panose="020B0602030504020204" pitchFamily="34" charset="0"/>
                        </a:rPr>
                        <a:t>QUARTER</a:t>
                      </a:r>
                      <a:r>
                        <a:rPr lang="en-US" sz="1400" baseline="0" dirty="0">
                          <a:solidFill>
                            <a:schemeClr val="bg1"/>
                          </a:solidFill>
                          <a:latin typeface="Lucida Sans" panose="020B0602030504020204" pitchFamily="34" charset="0"/>
                        </a:rPr>
                        <a:t> 4</a:t>
                      </a:r>
                      <a:endParaRPr lang="en-US" sz="1400" dirty="0">
                        <a:solidFill>
                          <a:schemeClr val="bg1"/>
                        </a:solidFill>
                        <a:latin typeface="Lucida Sans" panose="020B0602030504020204" pitchFamily="34" charset="0"/>
                      </a:endParaRPr>
                    </a:p>
                  </a:txBody>
                  <a:tcPr marL="68580" marR="68580" marT="34290" marB="34290" anchor="ctr"/>
                </a:tc>
                <a:extLst>
                  <a:ext uri="{0D108BD9-81ED-4DB2-BD59-A6C34878D82A}">
                    <a16:rowId xmlns:a16="http://schemas.microsoft.com/office/drawing/2014/main" val="10000"/>
                  </a:ext>
                </a:extLst>
              </a:tr>
              <a:tr h="1851660">
                <a:tc>
                  <a:txBody>
                    <a:bodyPr/>
                    <a:lstStyle/>
                    <a:p>
                      <a:r>
                        <a:rPr lang="en-US" sz="1100" dirty="0">
                          <a:latin typeface="Lucida Sans" panose="020B0602030504020204" pitchFamily="34" charset="0"/>
                        </a:rPr>
                        <a:t>2020</a:t>
                      </a:r>
                    </a:p>
                    <a:p>
                      <a:endParaRPr lang="en-US" sz="600" dirty="0">
                        <a:latin typeface="Lucida Sans" panose="020B0602030504020204" pitchFamily="34" charset="0"/>
                      </a:endParaRPr>
                    </a:p>
                    <a:p>
                      <a:pPr marL="342900" indent="-342900">
                        <a:buAutoNum type="arabicPeriod"/>
                      </a:pPr>
                      <a:r>
                        <a:rPr lang="en-US" sz="1100" dirty="0">
                          <a:latin typeface="Lucida Sans" panose="020B0602030504020204" pitchFamily="34" charset="0"/>
                        </a:rPr>
                        <a:t>Increase</a:t>
                      </a:r>
                      <a:r>
                        <a:rPr lang="en-US" sz="1100" baseline="0" dirty="0">
                          <a:latin typeface="Lucida Sans" panose="020B0602030504020204" pitchFamily="34" charset="0"/>
                        </a:rPr>
                        <a:t> board membership to 15.</a:t>
                      </a:r>
                    </a:p>
                    <a:p>
                      <a:pPr marL="342900" indent="-342900">
                        <a:buAutoNum type="arabicPeriod"/>
                      </a:pPr>
                      <a:r>
                        <a:rPr lang="en-US" sz="1100" baseline="0" dirty="0">
                          <a:latin typeface="Lucida Sans" panose="020B0602030504020204" pitchFamily="34" charset="0"/>
                        </a:rPr>
                        <a:t>Ensure board understands their responsibilities.</a:t>
                      </a:r>
                    </a:p>
                    <a:p>
                      <a:pPr marL="342900" indent="-342900">
                        <a:buAutoNum type="arabicPeriod"/>
                      </a:pPr>
                      <a:r>
                        <a:rPr lang="en-US" sz="1100" baseline="0" dirty="0">
                          <a:latin typeface="Lucida Sans" panose="020B0602030504020204" pitchFamily="34" charset="0"/>
                        </a:rPr>
                        <a:t>All board members financially contribute to HFH.</a:t>
                      </a:r>
                    </a:p>
                  </a:txBody>
                  <a:tcPr marL="68580" marR="68580" marT="34290" marB="34290"/>
                </a:tc>
                <a:tc>
                  <a:txBody>
                    <a:bodyPr/>
                    <a:lstStyle/>
                    <a:p>
                      <a:r>
                        <a:rPr lang="en-US" sz="900" dirty="0">
                          <a:latin typeface="Lucida Sans" panose="020B0602030504020204" pitchFamily="34" charset="0"/>
                        </a:rPr>
                        <a:t>1a. Review current diversity,</a:t>
                      </a:r>
                      <a:r>
                        <a:rPr lang="en-US" sz="900" baseline="0" dirty="0">
                          <a:latin typeface="Lucida Sans" panose="020B0602030504020204" pitchFamily="34" charset="0"/>
                        </a:rPr>
                        <a:t> skills and contacts of current board.</a:t>
                      </a:r>
                    </a:p>
                    <a:p>
                      <a:r>
                        <a:rPr lang="en-US" sz="900" baseline="0" dirty="0">
                          <a:latin typeface="Lucida Sans" panose="020B0602030504020204" pitchFamily="34" charset="0"/>
                        </a:rPr>
                        <a:t>1b. Board appoints nominating/recruitment committee.</a:t>
                      </a:r>
                    </a:p>
                    <a:p>
                      <a:endParaRPr lang="en-US" sz="900" baseline="0" dirty="0">
                        <a:latin typeface="Lucida Sans" panose="020B0602030504020204" pitchFamily="34" charset="0"/>
                      </a:endParaRPr>
                    </a:p>
                    <a:p>
                      <a:r>
                        <a:rPr lang="en-US" sz="900" baseline="0" dirty="0">
                          <a:latin typeface="Lucida Sans" panose="020B0602030504020204" pitchFamily="34" charset="0"/>
                        </a:rPr>
                        <a:t>2a. Work with ODC and president to select date and content for board training.</a:t>
                      </a:r>
                      <a:endParaRPr lang="en-US" sz="9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 Develop list of potential candidates based on needs identified by board.</a:t>
                      </a:r>
                    </a:p>
                    <a:p>
                      <a:r>
                        <a:rPr lang="en-US" sz="900" dirty="0">
                          <a:latin typeface="Lucida Sans" panose="020B0602030504020204" pitchFamily="34" charset="0"/>
                        </a:rPr>
                        <a:t>1b. Develop print and electronic materials needed for recruitment.</a:t>
                      </a:r>
                    </a:p>
                    <a:p>
                      <a:endParaRPr lang="en-US" sz="900" dirty="0">
                        <a:latin typeface="Lucida Sans" panose="020B0602030504020204" pitchFamily="34" charset="0"/>
                      </a:endParaRPr>
                    </a:p>
                    <a:p>
                      <a:r>
                        <a:rPr lang="en-US" sz="900" dirty="0">
                          <a:latin typeface="Lucida Sans" panose="020B0602030504020204" pitchFamily="34" charset="0"/>
                        </a:rPr>
                        <a:t>3a.</a:t>
                      </a:r>
                      <a:r>
                        <a:rPr lang="en-US" sz="900" baseline="0" dirty="0">
                          <a:latin typeface="Lucida Sans" panose="020B0602030504020204" pitchFamily="34" charset="0"/>
                        </a:rPr>
                        <a:t> President delivers donor cards to board</a:t>
                      </a:r>
                      <a:endParaRPr lang="en-US" sz="9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 Recruit</a:t>
                      </a:r>
                      <a:r>
                        <a:rPr lang="en-US" sz="900" baseline="0" dirty="0">
                          <a:latin typeface="Lucida Sans" panose="020B0602030504020204" pitchFamily="34" charset="0"/>
                        </a:rPr>
                        <a:t> new board members.</a:t>
                      </a:r>
                    </a:p>
                    <a:p>
                      <a:endParaRPr lang="en-US" sz="900" baseline="0" dirty="0">
                        <a:latin typeface="Lucida Sans" panose="020B0602030504020204" pitchFamily="34" charset="0"/>
                      </a:endParaRPr>
                    </a:p>
                    <a:p>
                      <a:r>
                        <a:rPr lang="en-US" sz="900" baseline="0" dirty="0">
                          <a:latin typeface="Lucida Sans" panose="020B0602030504020204" pitchFamily="34" charset="0"/>
                        </a:rPr>
                        <a:t>2a. ODC facilitates board development training.</a:t>
                      </a:r>
                    </a:p>
                    <a:p>
                      <a:endParaRPr lang="en-US" sz="900" baseline="0" dirty="0">
                        <a:latin typeface="Lucida Sans" panose="020B0602030504020204" pitchFamily="34" charset="0"/>
                      </a:endParaRPr>
                    </a:p>
                    <a:p>
                      <a:r>
                        <a:rPr lang="en-US" sz="900" baseline="0" dirty="0">
                          <a:latin typeface="Lucida Sans" panose="020B0602030504020204" pitchFamily="34" charset="0"/>
                        </a:rPr>
                        <a:t>3a. President reminds all board members to make personal donations</a:t>
                      </a:r>
                      <a:endParaRPr lang="en-US" sz="9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 Hold orientation for new board members.</a:t>
                      </a:r>
                    </a:p>
                    <a:p>
                      <a:endParaRPr lang="en-US" sz="900" dirty="0">
                        <a:latin typeface="Lucida Sans" panose="020B0602030504020204" pitchFamily="34" charset="0"/>
                      </a:endParaRPr>
                    </a:p>
                    <a:p>
                      <a:r>
                        <a:rPr lang="en-US" sz="900" dirty="0">
                          <a:latin typeface="Lucida Sans" panose="020B0602030504020204" pitchFamily="34" charset="0"/>
                        </a:rPr>
                        <a:t>3a. President calls any board member who has not made financial contribution.</a:t>
                      </a:r>
                    </a:p>
                  </a:txBody>
                  <a:tcPr marL="68580" marR="68580" marT="34290" marB="34290"/>
                </a:tc>
                <a:extLst>
                  <a:ext uri="{0D108BD9-81ED-4DB2-BD59-A6C34878D82A}">
                    <a16:rowId xmlns:a16="http://schemas.microsoft.com/office/drawing/2014/main" val="10001"/>
                  </a:ext>
                </a:extLst>
              </a:tr>
              <a:tr h="1851660">
                <a:tc>
                  <a:txBody>
                    <a:bodyPr/>
                    <a:lstStyle/>
                    <a:p>
                      <a:r>
                        <a:rPr lang="en-US" sz="1100" dirty="0">
                          <a:latin typeface="Lucida Sans" panose="020B0602030504020204" pitchFamily="34" charset="0"/>
                        </a:rPr>
                        <a:t>2021</a:t>
                      </a:r>
                    </a:p>
                    <a:p>
                      <a:endParaRPr lang="en-US" sz="600" dirty="0">
                        <a:latin typeface="Lucida Sans" panose="020B0602030504020204" pitchFamily="34" charset="0"/>
                      </a:endParaRPr>
                    </a:p>
                    <a:p>
                      <a:pPr marL="342900" indent="-342900">
                        <a:buAutoNum type="arabicPeriod"/>
                      </a:pPr>
                      <a:r>
                        <a:rPr lang="en-US" sz="1100" dirty="0">
                          <a:latin typeface="Lucida Sans" panose="020B0602030504020204" pitchFamily="34" charset="0"/>
                        </a:rPr>
                        <a:t>Ensure</a:t>
                      </a:r>
                      <a:r>
                        <a:rPr lang="en-US" sz="1100" baseline="0" dirty="0">
                          <a:latin typeface="Lucida Sans" panose="020B0602030504020204" pitchFamily="34" charset="0"/>
                        </a:rPr>
                        <a:t> board is engaged in fundraising with at least $5000 coming in from direct board efforts.</a:t>
                      </a:r>
                    </a:p>
                    <a:p>
                      <a:pPr marL="342900" indent="-342900">
                        <a:buAutoNum type="arabicPeriod"/>
                      </a:pPr>
                      <a:r>
                        <a:rPr lang="en-US" sz="1100" baseline="0" dirty="0">
                          <a:latin typeface="Lucida Sans" panose="020B0602030504020204" pitchFamily="34" charset="0"/>
                        </a:rPr>
                        <a:t>Begin Strategic Planning process.</a:t>
                      </a:r>
                    </a:p>
                    <a:p>
                      <a:pPr marL="342900" indent="-342900">
                        <a:buAutoNum type="arabicPeriod"/>
                      </a:pPr>
                      <a:endParaRPr lang="en-US" sz="11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 President</a:t>
                      </a:r>
                      <a:r>
                        <a:rPr lang="en-US" sz="900" baseline="0" dirty="0">
                          <a:latin typeface="Lucida Sans" panose="020B0602030504020204" pitchFamily="34" charset="0"/>
                        </a:rPr>
                        <a:t> works with ODC to develop fundraising training for board.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Lucida Sans" panose="020B0602030504020204" pitchFamily="34" charset="0"/>
                        </a:rPr>
                        <a:t>1b. ODC facilitates fundraising training for board</a:t>
                      </a:r>
                      <a:r>
                        <a:rPr lang="en-US" sz="900" baseline="0" dirty="0">
                          <a:latin typeface="Lucida Sans" panose="020B0602030504020204" pitchFamily="34" charset="0"/>
                        </a:rPr>
                        <a:t> and helps them develop a plan.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aseline="0" dirty="0">
                        <a:latin typeface="Lucida Sans" panose="020B0602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aseline="0" dirty="0">
                          <a:latin typeface="Lucida Sans" panose="020B0602030504020204" pitchFamily="34" charset="0"/>
                        </a:rPr>
                        <a:t>2a. President and ED create Strategic Planning Timeline.</a:t>
                      </a:r>
                      <a:endParaRPr lang="en-US" sz="900" dirty="0">
                        <a:latin typeface="Lucida Sans" panose="020B0602030504020204" pitchFamily="34" charset="0"/>
                      </a:endParaRPr>
                    </a:p>
                    <a:p>
                      <a:endParaRPr lang="en-US" sz="9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1a.Board implements fundraising plan.</a:t>
                      </a:r>
                    </a:p>
                    <a:p>
                      <a:endParaRPr lang="en-US" sz="900" dirty="0">
                        <a:latin typeface="Lucida Sans" panose="020B0602030504020204" pitchFamily="34" charset="0"/>
                      </a:endParaRPr>
                    </a:p>
                    <a:p>
                      <a:r>
                        <a:rPr lang="en-US" sz="900" dirty="0">
                          <a:latin typeface="Lucida Sans" panose="020B0602030504020204" pitchFamily="34" charset="0"/>
                        </a:rPr>
                        <a:t>2a. Begin affiliate assessment and data research for strategic planning process</a:t>
                      </a:r>
                    </a:p>
                  </a:txBody>
                  <a:tcPr marL="68580" marR="68580" marT="34290" marB="34290"/>
                </a:tc>
                <a:tc>
                  <a:txBody>
                    <a:bodyPr/>
                    <a:lstStyle/>
                    <a:p>
                      <a:r>
                        <a:rPr lang="en-US" sz="900" dirty="0">
                          <a:latin typeface="Lucida Sans" panose="020B0602030504020204" pitchFamily="34" charset="0"/>
                        </a:rPr>
                        <a:t>1a. Board</a:t>
                      </a:r>
                      <a:r>
                        <a:rPr lang="en-US" sz="900" baseline="0" dirty="0">
                          <a:latin typeface="Lucida Sans" panose="020B0602030504020204" pitchFamily="34" charset="0"/>
                        </a:rPr>
                        <a:t> monitors fundraising plan and modifies if necessary</a:t>
                      </a:r>
                    </a:p>
                    <a:p>
                      <a:endParaRPr lang="en-US" sz="900" baseline="0" dirty="0">
                        <a:latin typeface="Lucida Sans" panose="020B0602030504020204" pitchFamily="34" charset="0"/>
                      </a:endParaRPr>
                    </a:p>
                    <a:p>
                      <a:r>
                        <a:rPr lang="en-US" sz="900" baseline="0" dirty="0">
                          <a:latin typeface="Lucida Sans" panose="020B0602030504020204" pitchFamily="34" charset="0"/>
                        </a:rPr>
                        <a:t>2a. Continue with assessment and data research</a:t>
                      </a:r>
                      <a:endParaRPr lang="en-US" sz="9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a:t>
                      </a:r>
                      <a:r>
                        <a:rPr lang="en-US" sz="900" baseline="0" dirty="0">
                          <a:latin typeface="Lucida Sans" panose="020B0602030504020204" pitchFamily="34" charset="0"/>
                        </a:rPr>
                        <a:t> Board completes fundraising efforts for 2019 – evaluates &amp; plans for next year.</a:t>
                      </a:r>
                    </a:p>
                    <a:p>
                      <a:endParaRPr lang="en-US" sz="900" baseline="0" dirty="0">
                        <a:latin typeface="Lucida Sans" panose="020B0602030504020204" pitchFamily="34" charset="0"/>
                      </a:endParaRPr>
                    </a:p>
                    <a:p>
                      <a:r>
                        <a:rPr lang="en-US" sz="900" baseline="0" dirty="0">
                          <a:latin typeface="Lucida Sans" panose="020B0602030504020204" pitchFamily="34" charset="0"/>
                        </a:rPr>
                        <a:t>2a. Assessment and data information is presented to the board, staff and key stakeholders.</a:t>
                      </a:r>
                      <a:endParaRPr lang="en-US" sz="900" dirty="0">
                        <a:latin typeface="Lucida Sans" panose="020B0602030504020204" pitchFamily="34" charset="0"/>
                      </a:endParaRPr>
                    </a:p>
                  </a:txBody>
                  <a:tcPr marL="68580" marR="68580" marT="34290" marB="34290"/>
                </a:tc>
                <a:extLst>
                  <a:ext uri="{0D108BD9-81ED-4DB2-BD59-A6C34878D82A}">
                    <a16:rowId xmlns:a16="http://schemas.microsoft.com/office/drawing/2014/main" val="10002"/>
                  </a:ext>
                </a:extLst>
              </a:tr>
              <a:tr h="1440180">
                <a:tc>
                  <a:txBody>
                    <a:bodyPr/>
                    <a:lstStyle/>
                    <a:p>
                      <a:r>
                        <a:rPr lang="en-US" sz="1100" dirty="0">
                          <a:latin typeface="Lucida Sans" panose="020B0602030504020204" pitchFamily="34" charset="0"/>
                        </a:rPr>
                        <a:t>2022</a:t>
                      </a:r>
                    </a:p>
                    <a:p>
                      <a:endParaRPr lang="en-US" sz="1100" dirty="0">
                        <a:latin typeface="Lucida Sans" panose="020B0602030504020204" pitchFamily="34" charset="0"/>
                      </a:endParaRPr>
                    </a:p>
                    <a:p>
                      <a:pPr marL="342900" indent="-342900">
                        <a:buAutoNum type="arabicPeriod"/>
                      </a:pPr>
                      <a:r>
                        <a:rPr lang="en-US" sz="1100" dirty="0">
                          <a:latin typeface="Lucida Sans" panose="020B0602030504020204" pitchFamily="34" charset="0"/>
                        </a:rPr>
                        <a:t>Complete Strategic Planning Process.</a:t>
                      </a:r>
                    </a:p>
                    <a:p>
                      <a:pPr marL="342900" indent="-342900">
                        <a:buAutoNum type="arabicPeriod"/>
                      </a:pPr>
                      <a:r>
                        <a:rPr lang="en-US" sz="1100" dirty="0">
                          <a:latin typeface="Lucida Sans" panose="020B0602030504020204" pitchFamily="34" charset="0"/>
                        </a:rPr>
                        <a:t>Continue board development/</a:t>
                      </a:r>
                      <a:r>
                        <a:rPr lang="en-US" sz="1100" dirty="0" err="1">
                          <a:latin typeface="Lucida Sans" panose="020B0602030504020204" pitchFamily="34" charset="0"/>
                        </a:rPr>
                        <a:t>trng</a:t>
                      </a:r>
                      <a:r>
                        <a:rPr lang="en-US" sz="1100" dirty="0">
                          <a:latin typeface="Lucida Sans" panose="020B0602030504020204" pitchFamily="34" charset="0"/>
                        </a:rPr>
                        <a:t>.</a:t>
                      </a:r>
                    </a:p>
                    <a:p>
                      <a:endParaRPr lang="en-US" sz="11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 Additional data is delivered (if requested) for planning.</a:t>
                      </a:r>
                    </a:p>
                    <a:p>
                      <a:endParaRPr lang="en-US" sz="900" dirty="0">
                        <a:latin typeface="Lucida Sans" panose="020B0602030504020204" pitchFamily="34" charset="0"/>
                      </a:endParaRPr>
                    </a:p>
                    <a:p>
                      <a:r>
                        <a:rPr lang="en-US" sz="900" dirty="0">
                          <a:latin typeface="Lucida Sans" panose="020B0602030504020204" pitchFamily="34" charset="0"/>
                        </a:rPr>
                        <a:t>2a. ODC &amp; President determine</a:t>
                      </a:r>
                      <a:r>
                        <a:rPr lang="en-US" sz="900" baseline="0" dirty="0">
                          <a:latin typeface="Lucida Sans" panose="020B0602030504020204" pitchFamily="34" charset="0"/>
                        </a:rPr>
                        <a:t> training needs.</a:t>
                      </a:r>
                      <a:endParaRPr lang="en-US" sz="900" dirty="0">
                        <a:latin typeface="Lucida Sans" panose="020B0602030504020204" pitchFamily="34" charset="0"/>
                      </a:endParaRPr>
                    </a:p>
                    <a:p>
                      <a:endParaRPr lang="en-US" sz="9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 Strategic Planning Retreat is held.</a:t>
                      </a:r>
                    </a:p>
                    <a:p>
                      <a:endParaRPr lang="en-US" sz="900" dirty="0">
                        <a:latin typeface="Lucida Sans" panose="020B0602030504020204" pitchFamily="34" charset="0"/>
                      </a:endParaRPr>
                    </a:p>
                    <a:p>
                      <a:r>
                        <a:rPr lang="en-US" sz="900" dirty="0">
                          <a:latin typeface="Lucida Sans" panose="020B0602030504020204" pitchFamily="34" charset="0"/>
                        </a:rPr>
                        <a:t>2a. President &amp; ODC research training delivery methods.</a:t>
                      </a:r>
                    </a:p>
                    <a:p>
                      <a:endParaRPr lang="en-US" sz="900" dirty="0">
                        <a:latin typeface="Lucida Sans" panose="020B0602030504020204" pitchFamily="34" charset="0"/>
                      </a:endParaRPr>
                    </a:p>
                    <a:p>
                      <a:endParaRPr lang="en-US" sz="900" dirty="0">
                        <a:latin typeface="Lucida Sans" panose="020B0602030504020204" pitchFamily="34" charset="0"/>
                      </a:endParaRPr>
                    </a:p>
                  </a:txBody>
                  <a:tcPr marL="68580" marR="68580" marT="34290" marB="34290"/>
                </a:tc>
                <a:tc>
                  <a:txBody>
                    <a:bodyPr/>
                    <a:lstStyle/>
                    <a:p>
                      <a:r>
                        <a:rPr lang="en-US" sz="900" dirty="0">
                          <a:latin typeface="Lucida Sans" panose="020B0602030504020204" pitchFamily="34" charset="0"/>
                        </a:rPr>
                        <a:t>1a. Draft of strategic plan is reviewed by board.</a:t>
                      </a:r>
                    </a:p>
                    <a:p>
                      <a:endParaRPr lang="en-US" sz="900" dirty="0">
                        <a:latin typeface="Lucida Sans" panose="020B0602030504020204" pitchFamily="34" charset="0"/>
                      </a:endParaRPr>
                    </a:p>
                    <a:p>
                      <a:r>
                        <a:rPr lang="en-US" sz="900" dirty="0">
                          <a:latin typeface="Lucida Sans" panose="020B0602030504020204" pitchFamily="34" charset="0"/>
                        </a:rPr>
                        <a:t>2a. Board </a:t>
                      </a:r>
                      <a:r>
                        <a:rPr lang="en-US" sz="900" dirty="0" err="1">
                          <a:latin typeface="Lucida Sans" panose="020B0602030504020204" pitchFamily="34" charset="0"/>
                        </a:rPr>
                        <a:t>trng</a:t>
                      </a:r>
                      <a:r>
                        <a:rPr lang="en-US" sz="900" baseline="0" dirty="0">
                          <a:latin typeface="Lucida Sans" panose="020B0602030504020204" pitchFamily="34" charset="0"/>
                        </a:rPr>
                        <a:t> </a:t>
                      </a:r>
                      <a:r>
                        <a:rPr lang="en-US" sz="900" dirty="0">
                          <a:latin typeface="Lucida Sans" panose="020B0602030504020204" pitchFamily="34" charset="0"/>
                        </a:rPr>
                        <a:t>plan is shared - varied delivery methods and facilitators identified</a:t>
                      </a:r>
                    </a:p>
                  </a:txBody>
                  <a:tcPr marL="68580" marR="68580" marT="34290" marB="34290"/>
                </a:tc>
                <a:tc>
                  <a:txBody>
                    <a:bodyPr/>
                    <a:lstStyle/>
                    <a:p>
                      <a:r>
                        <a:rPr lang="en-US" sz="900" dirty="0">
                          <a:latin typeface="Lucida Sans" panose="020B0602030504020204" pitchFamily="34" charset="0"/>
                        </a:rPr>
                        <a:t>1a. Strategic Plan is finalized.</a:t>
                      </a:r>
                    </a:p>
                    <a:p>
                      <a:endParaRPr lang="en-US" sz="900" dirty="0">
                        <a:latin typeface="Lucida Sans" panose="020B0602030504020204" pitchFamily="34" charset="0"/>
                      </a:endParaRPr>
                    </a:p>
                    <a:p>
                      <a:r>
                        <a:rPr lang="en-US" sz="900" dirty="0">
                          <a:latin typeface="Lucida Sans" panose="020B0602030504020204" pitchFamily="34" charset="0"/>
                        </a:rPr>
                        <a:t>2a. First training for board is implemented.</a:t>
                      </a: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1732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411150" y="1612355"/>
            <a:ext cx="8229601" cy="2308324"/>
          </a:xfrm>
          <a:prstGeom prst="rect">
            <a:avLst/>
          </a:prstGeom>
          <a:noFill/>
        </p:spPr>
        <p:txBody>
          <a:bodyPr wrap="square" rtlCol="0">
            <a:spAutoFit/>
          </a:bodyPr>
          <a:lstStyle/>
          <a:p>
            <a:pPr algn="ctr"/>
            <a:r>
              <a:rPr lang="en-US" altLang="en-US" sz="7200" b="1" dirty="0">
                <a:solidFill>
                  <a:srgbClr val="009ECC"/>
                </a:solidFill>
                <a:latin typeface="Lucida Calligraphy" panose="03010101010101010101" pitchFamily="66" charset="0"/>
              </a:rPr>
              <a:t>Development Plans</a:t>
            </a:r>
          </a:p>
        </p:txBody>
      </p:sp>
    </p:spTree>
    <p:extLst>
      <p:ext uri="{BB962C8B-B14F-4D97-AF65-F5344CB8AC3E}">
        <p14:creationId xmlns:p14="http://schemas.microsoft.com/office/powerpoint/2010/main" val="1593895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B9C771-BEDC-4551-8EAB-B0DEDC85E953}"/>
              </a:ext>
            </a:extLst>
          </p:cNvPr>
          <p:cNvGraphicFramePr>
            <a:graphicFrameLocks noGrp="1"/>
          </p:cNvGraphicFramePr>
          <p:nvPr>
            <p:extLst>
              <p:ext uri="{D42A27DB-BD31-4B8C-83A1-F6EECF244321}">
                <p14:modId xmlns:p14="http://schemas.microsoft.com/office/powerpoint/2010/main" val="1564726907"/>
              </p:ext>
            </p:extLst>
          </p:nvPr>
        </p:nvGraphicFramePr>
        <p:xfrm>
          <a:off x="0" y="0"/>
          <a:ext cx="9144003" cy="5143492"/>
        </p:xfrm>
        <a:graphic>
          <a:graphicData uri="http://schemas.openxmlformats.org/drawingml/2006/table">
            <a:tbl>
              <a:tblPr firstRow="1" firstCol="1" bandRow="1">
                <a:tableStyleId>{5C22544A-7EE6-4342-B048-85BDC9FD1C3A}</a:tableStyleId>
              </a:tblPr>
              <a:tblGrid>
                <a:gridCol w="2385391">
                  <a:extLst>
                    <a:ext uri="{9D8B030D-6E8A-4147-A177-3AD203B41FA5}">
                      <a16:colId xmlns:a16="http://schemas.microsoft.com/office/drawing/2014/main" val="3064887461"/>
                    </a:ext>
                  </a:extLst>
                </a:gridCol>
                <a:gridCol w="1689653">
                  <a:extLst>
                    <a:ext uri="{9D8B030D-6E8A-4147-A177-3AD203B41FA5}">
                      <a16:colId xmlns:a16="http://schemas.microsoft.com/office/drawing/2014/main" val="1751068199"/>
                    </a:ext>
                  </a:extLst>
                </a:gridCol>
                <a:gridCol w="1689653">
                  <a:extLst>
                    <a:ext uri="{9D8B030D-6E8A-4147-A177-3AD203B41FA5}">
                      <a16:colId xmlns:a16="http://schemas.microsoft.com/office/drawing/2014/main" val="3293714683"/>
                    </a:ext>
                  </a:extLst>
                </a:gridCol>
                <a:gridCol w="1689653">
                  <a:extLst>
                    <a:ext uri="{9D8B030D-6E8A-4147-A177-3AD203B41FA5}">
                      <a16:colId xmlns:a16="http://schemas.microsoft.com/office/drawing/2014/main" val="3698921414"/>
                    </a:ext>
                  </a:extLst>
                </a:gridCol>
                <a:gridCol w="1689653">
                  <a:extLst>
                    <a:ext uri="{9D8B030D-6E8A-4147-A177-3AD203B41FA5}">
                      <a16:colId xmlns:a16="http://schemas.microsoft.com/office/drawing/2014/main" val="1544107634"/>
                    </a:ext>
                  </a:extLst>
                </a:gridCol>
              </a:tblGrid>
              <a:tr h="334277">
                <a:tc>
                  <a:txBody>
                    <a:bodyPr/>
                    <a:lstStyle/>
                    <a:p>
                      <a:pPr marL="0" marR="0" algn="ctr">
                        <a:lnSpc>
                          <a:spcPct val="115000"/>
                        </a:lnSpc>
                        <a:spcBef>
                          <a:spcPts val="0"/>
                        </a:spcBef>
                        <a:spcAft>
                          <a:spcPts val="0"/>
                        </a:spcAft>
                      </a:pPr>
                      <a:r>
                        <a:rPr lang="en-US" sz="1300">
                          <a:effectLst/>
                        </a:rPr>
                        <a:t>SOURCE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gn="ctr">
                        <a:lnSpc>
                          <a:spcPct val="115000"/>
                        </a:lnSpc>
                        <a:spcBef>
                          <a:spcPts val="0"/>
                        </a:spcBef>
                        <a:spcAft>
                          <a:spcPts val="0"/>
                        </a:spcAft>
                      </a:pPr>
                      <a:r>
                        <a:rPr lang="en-US" sz="1300">
                          <a:effectLst/>
                        </a:rPr>
                        <a:t>BASE 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gn="ctr">
                        <a:lnSpc>
                          <a:spcPct val="115000"/>
                        </a:lnSpc>
                        <a:spcBef>
                          <a:spcPts val="0"/>
                        </a:spcBef>
                        <a:spcAft>
                          <a:spcPts val="0"/>
                        </a:spcAft>
                      </a:pPr>
                      <a:r>
                        <a:rPr lang="en-US" sz="1300">
                          <a:effectLst/>
                        </a:rPr>
                        <a:t>YEAR 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gn="ctr">
                        <a:lnSpc>
                          <a:spcPct val="115000"/>
                        </a:lnSpc>
                        <a:spcBef>
                          <a:spcPts val="0"/>
                        </a:spcBef>
                        <a:spcAft>
                          <a:spcPts val="0"/>
                        </a:spcAft>
                      </a:pPr>
                      <a:r>
                        <a:rPr lang="en-US" sz="1300">
                          <a:effectLst/>
                        </a:rPr>
                        <a:t>YEAR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gn="ctr">
                        <a:lnSpc>
                          <a:spcPct val="115000"/>
                        </a:lnSpc>
                        <a:spcBef>
                          <a:spcPts val="0"/>
                        </a:spcBef>
                        <a:spcAft>
                          <a:spcPts val="0"/>
                        </a:spcAft>
                      </a:pPr>
                      <a:r>
                        <a:rPr lang="en-US" sz="1300">
                          <a:effectLst/>
                        </a:rPr>
                        <a:t>YEAR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4193907835"/>
                  </a:ext>
                </a:extLst>
              </a:tr>
              <a:tr h="282895">
                <a:tc>
                  <a:txBody>
                    <a:bodyPr/>
                    <a:lstStyle/>
                    <a:p>
                      <a:pPr marL="0" marR="0">
                        <a:lnSpc>
                          <a:spcPct val="115000"/>
                        </a:lnSpc>
                        <a:spcBef>
                          <a:spcPts val="0"/>
                        </a:spcBef>
                        <a:spcAft>
                          <a:spcPts val="0"/>
                        </a:spcAft>
                      </a:pPr>
                      <a:r>
                        <a:rPr lang="en-US" sz="1100">
                          <a:effectLst/>
                        </a:rPr>
                        <a:t>Individuals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dirty="0">
                          <a:effectLst/>
                        </a:rPr>
                        <a:t> $3,475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nchor="ctr"/>
                </a:tc>
                <a:tc>
                  <a:txBody>
                    <a:bodyPr/>
                    <a:lstStyle/>
                    <a:p>
                      <a:pPr marL="0" marR="0">
                        <a:lnSpc>
                          <a:spcPct val="115000"/>
                        </a:lnSpc>
                        <a:spcBef>
                          <a:spcPts val="0"/>
                        </a:spcBef>
                        <a:spcAft>
                          <a:spcPts val="0"/>
                        </a:spcAft>
                      </a:pPr>
                      <a:r>
                        <a:rPr lang="en-US" sz="1100" dirty="0">
                          <a:effectLst/>
                        </a:rPr>
                        <a:t> $ 5,000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nchor="ctr"/>
                </a:tc>
                <a:tc>
                  <a:txBody>
                    <a:bodyPr/>
                    <a:lstStyle/>
                    <a:p>
                      <a:pPr marL="0" marR="0">
                        <a:lnSpc>
                          <a:spcPct val="115000"/>
                        </a:lnSpc>
                        <a:spcBef>
                          <a:spcPts val="0"/>
                        </a:spcBef>
                        <a:spcAft>
                          <a:spcPts val="0"/>
                        </a:spcAft>
                      </a:pPr>
                      <a:r>
                        <a:rPr lang="en-US" sz="1100" dirty="0">
                          <a:effectLst/>
                        </a:rPr>
                        <a:t> $7,500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nchor="ctr"/>
                </a:tc>
                <a:tc>
                  <a:txBody>
                    <a:bodyPr/>
                    <a:lstStyle/>
                    <a:p>
                      <a:pPr marL="0" marR="0">
                        <a:lnSpc>
                          <a:spcPct val="115000"/>
                        </a:lnSpc>
                        <a:spcBef>
                          <a:spcPts val="0"/>
                        </a:spcBef>
                        <a:spcAft>
                          <a:spcPts val="0"/>
                        </a:spcAft>
                      </a:pPr>
                      <a:r>
                        <a:rPr lang="en-US" sz="1100" dirty="0">
                          <a:effectLst/>
                        </a:rPr>
                        <a:t> $10,000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nchor="ctr"/>
                </a:tc>
                <a:extLst>
                  <a:ext uri="{0D108BD9-81ED-4DB2-BD59-A6C34878D82A}">
                    <a16:rowId xmlns:a16="http://schemas.microsoft.com/office/drawing/2014/main" val="1149266667"/>
                  </a:ext>
                </a:extLst>
              </a:tr>
              <a:tr h="282895">
                <a:tc>
                  <a:txBody>
                    <a:bodyPr/>
                    <a:lstStyle/>
                    <a:p>
                      <a:pPr marL="0" marR="0">
                        <a:lnSpc>
                          <a:spcPct val="115000"/>
                        </a:lnSpc>
                        <a:spcBef>
                          <a:spcPts val="0"/>
                        </a:spcBef>
                        <a:spcAft>
                          <a:spcPts val="0"/>
                        </a:spcAft>
                      </a:pPr>
                      <a:r>
                        <a:rPr lang="en-US" sz="1100">
                          <a:effectLst/>
                        </a:rPr>
                        <a:t>Businesses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3341983621"/>
                  </a:ext>
                </a:extLst>
              </a:tr>
              <a:tr h="282895">
                <a:tc>
                  <a:txBody>
                    <a:bodyPr/>
                    <a:lstStyle/>
                    <a:p>
                      <a:pPr marL="0" marR="0">
                        <a:lnSpc>
                          <a:spcPct val="115000"/>
                        </a:lnSpc>
                        <a:spcBef>
                          <a:spcPts val="0"/>
                        </a:spcBef>
                        <a:spcAft>
                          <a:spcPts val="0"/>
                        </a:spcAft>
                      </a:pPr>
                      <a:r>
                        <a:rPr lang="en-US" sz="1100">
                          <a:effectLst/>
                        </a:rPr>
                        <a:t>Religious Community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1661645427"/>
                  </a:ext>
                </a:extLst>
              </a:tr>
              <a:tr h="282895">
                <a:tc>
                  <a:txBody>
                    <a:bodyPr/>
                    <a:lstStyle/>
                    <a:p>
                      <a:pPr marL="0" marR="0">
                        <a:lnSpc>
                          <a:spcPct val="115000"/>
                        </a:lnSpc>
                        <a:spcBef>
                          <a:spcPts val="0"/>
                        </a:spcBef>
                        <a:spcAft>
                          <a:spcPts val="0"/>
                        </a:spcAft>
                      </a:pPr>
                      <a:r>
                        <a:rPr lang="en-US" sz="1100">
                          <a:effectLst/>
                        </a:rPr>
                        <a:t>Foundations/Grants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4129992530"/>
                  </a:ext>
                </a:extLst>
              </a:tr>
              <a:tr h="282895">
                <a:tc>
                  <a:txBody>
                    <a:bodyPr/>
                    <a:lstStyle/>
                    <a:p>
                      <a:pPr marL="0" marR="0">
                        <a:lnSpc>
                          <a:spcPct val="115000"/>
                        </a:lnSpc>
                        <a:spcBef>
                          <a:spcPts val="0"/>
                        </a:spcBef>
                        <a:spcAft>
                          <a:spcPts val="0"/>
                        </a:spcAft>
                      </a:pPr>
                      <a:r>
                        <a:rPr lang="en-US" sz="1100">
                          <a:effectLst/>
                        </a:rPr>
                        <a:t>Civic Groups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3699414579"/>
                  </a:ext>
                </a:extLst>
              </a:tr>
              <a:tr h="282895">
                <a:tc>
                  <a:txBody>
                    <a:bodyPr/>
                    <a:lstStyle/>
                    <a:p>
                      <a:pPr marL="0" marR="0">
                        <a:lnSpc>
                          <a:spcPct val="115000"/>
                        </a:lnSpc>
                        <a:spcBef>
                          <a:spcPts val="0"/>
                        </a:spcBef>
                        <a:spcAft>
                          <a:spcPts val="0"/>
                        </a:spcAft>
                      </a:pPr>
                      <a:r>
                        <a:rPr lang="en-US" sz="1100">
                          <a:effectLst/>
                        </a:rPr>
                        <a:t>Government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2280756576"/>
                  </a:ext>
                </a:extLst>
              </a:tr>
              <a:tr h="282895">
                <a:tc>
                  <a:txBody>
                    <a:bodyPr/>
                    <a:lstStyle/>
                    <a:p>
                      <a:pPr marL="0" marR="0">
                        <a:lnSpc>
                          <a:spcPct val="115000"/>
                        </a:lnSpc>
                        <a:spcBef>
                          <a:spcPts val="0"/>
                        </a:spcBef>
                        <a:spcAft>
                          <a:spcPts val="0"/>
                        </a:spcAft>
                      </a:pPr>
                      <a:r>
                        <a:rPr lang="en-US" sz="1100">
                          <a:effectLst/>
                        </a:rPr>
                        <a:t>Work Teams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1174623521"/>
                  </a:ext>
                </a:extLst>
              </a:tr>
              <a:tr h="282895">
                <a:tc>
                  <a:txBody>
                    <a:bodyPr/>
                    <a:lstStyle/>
                    <a:p>
                      <a:pPr marL="0" marR="0">
                        <a:lnSpc>
                          <a:spcPct val="115000"/>
                        </a:lnSpc>
                        <a:spcBef>
                          <a:spcPts val="0"/>
                        </a:spcBef>
                        <a:spcAft>
                          <a:spcPts val="0"/>
                        </a:spcAft>
                      </a:pPr>
                      <a:r>
                        <a:rPr lang="en-US" sz="1100">
                          <a:effectLst/>
                        </a:rPr>
                        <a:t>Mortgage Payments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2713787370"/>
                  </a:ext>
                </a:extLst>
              </a:tr>
              <a:tr h="282895">
                <a:tc>
                  <a:txBody>
                    <a:bodyPr/>
                    <a:lstStyle/>
                    <a:p>
                      <a:pPr marL="0" marR="0">
                        <a:lnSpc>
                          <a:spcPct val="115000"/>
                        </a:lnSpc>
                        <a:spcBef>
                          <a:spcPts val="0"/>
                        </a:spcBef>
                        <a:spcAft>
                          <a:spcPts val="0"/>
                        </a:spcAft>
                      </a:pPr>
                      <a:r>
                        <a:rPr lang="en-US" sz="1100">
                          <a:effectLst/>
                        </a:rPr>
                        <a:t>Restore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526970402"/>
                  </a:ext>
                </a:extLst>
              </a:tr>
              <a:tr h="282895">
                <a:tc>
                  <a:txBody>
                    <a:bodyPr/>
                    <a:lstStyle/>
                    <a:p>
                      <a:pPr marL="0" marR="0">
                        <a:lnSpc>
                          <a:spcPct val="115000"/>
                        </a:lnSpc>
                        <a:spcBef>
                          <a:spcPts val="0"/>
                        </a:spcBef>
                        <a:spcAft>
                          <a:spcPts val="0"/>
                        </a:spcAft>
                      </a:pPr>
                      <a:r>
                        <a:rPr lang="en-US" sz="1100">
                          <a:effectLst/>
                        </a:rPr>
                        <a:t>State Support Organization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2364391951"/>
                  </a:ext>
                </a:extLst>
              </a:tr>
              <a:tr h="282895">
                <a:tc>
                  <a:txBody>
                    <a:bodyPr/>
                    <a:lstStyle/>
                    <a:p>
                      <a:pPr marL="0" marR="0">
                        <a:lnSpc>
                          <a:spcPct val="115000"/>
                        </a:lnSpc>
                        <a:spcBef>
                          <a:spcPts val="0"/>
                        </a:spcBef>
                        <a:spcAft>
                          <a:spcPts val="0"/>
                        </a:spcAft>
                      </a:pPr>
                      <a:r>
                        <a:rPr lang="en-US" sz="1100">
                          <a:effectLst/>
                        </a:rPr>
                        <a:t>Annual Trademark Event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1353804927"/>
                  </a:ext>
                </a:extLst>
              </a:tr>
              <a:tr h="282895">
                <a:tc>
                  <a:txBody>
                    <a:bodyPr/>
                    <a:lstStyle/>
                    <a:p>
                      <a:pPr marL="0" marR="0">
                        <a:lnSpc>
                          <a:spcPct val="115000"/>
                        </a:lnSpc>
                        <a:spcBef>
                          <a:spcPts val="0"/>
                        </a:spcBef>
                        <a:spcAft>
                          <a:spcPts val="0"/>
                        </a:spcAft>
                      </a:pPr>
                      <a:r>
                        <a:rPr lang="en-US" sz="1100">
                          <a:effectLst/>
                        </a:rPr>
                        <a:t>Annual Trademark Event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1189948849"/>
                  </a:ext>
                </a:extLst>
              </a:tr>
              <a:tr h="282895">
                <a:tc>
                  <a:txBody>
                    <a:bodyPr/>
                    <a:lstStyle/>
                    <a:p>
                      <a:pPr marL="0" marR="0">
                        <a:lnSpc>
                          <a:spcPct val="115000"/>
                        </a:lnSpc>
                        <a:spcBef>
                          <a:spcPts val="0"/>
                        </a:spcBef>
                        <a:spcAft>
                          <a:spcPts val="0"/>
                        </a:spcAft>
                      </a:pPr>
                      <a:r>
                        <a:rPr lang="en-US" sz="1100">
                          <a:effectLst/>
                        </a:rPr>
                        <a:t>Gifts In Kind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3877205686"/>
                  </a:ext>
                </a:extLst>
              </a:tr>
              <a:tr h="282895">
                <a:tc>
                  <a:txBody>
                    <a:bodyPr/>
                    <a:lstStyle/>
                    <a:p>
                      <a:pPr marL="0" marR="0">
                        <a:lnSpc>
                          <a:spcPct val="115000"/>
                        </a:lnSpc>
                        <a:spcBef>
                          <a:spcPts val="0"/>
                        </a:spcBef>
                        <a:spcAft>
                          <a:spcPts val="0"/>
                        </a:spcAft>
                      </a:pPr>
                      <a:r>
                        <a:rPr lang="en-US" sz="1100">
                          <a:effectLst/>
                        </a:rPr>
                        <a:t>Federal Home Loan Bank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2429808592"/>
                  </a:ext>
                </a:extLst>
              </a:tr>
              <a:tr h="282895">
                <a:tc>
                  <a:txBody>
                    <a:bodyPr/>
                    <a:lstStyle/>
                    <a:p>
                      <a:pPr marL="0" marR="0">
                        <a:lnSpc>
                          <a:spcPct val="115000"/>
                        </a:lnSpc>
                        <a:spcBef>
                          <a:spcPts val="0"/>
                        </a:spcBef>
                        <a:spcAft>
                          <a:spcPts val="0"/>
                        </a:spcAft>
                      </a:pPr>
                      <a:r>
                        <a:rPr lang="en-US" sz="1100">
                          <a:effectLst/>
                        </a:rPr>
                        <a:t>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207452186"/>
                  </a:ext>
                </a:extLst>
              </a:tr>
              <a:tr h="282895">
                <a:tc>
                  <a:txBody>
                    <a:bodyPr/>
                    <a:lstStyle/>
                    <a:p>
                      <a:pPr marL="0" marR="0">
                        <a:lnSpc>
                          <a:spcPct val="115000"/>
                        </a:lnSpc>
                        <a:spcBef>
                          <a:spcPts val="0"/>
                        </a:spcBef>
                        <a:spcAft>
                          <a:spcPts val="0"/>
                        </a:spcAft>
                      </a:pPr>
                      <a:r>
                        <a:rPr lang="en-US" sz="1100">
                          <a:effectLst/>
                        </a:rPr>
                        <a:t>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1350502111"/>
                  </a:ext>
                </a:extLst>
              </a:tr>
              <a:tr h="282895">
                <a:tc>
                  <a:txBody>
                    <a:bodyPr/>
                    <a:lstStyle/>
                    <a:p>
                      <a:pPr marL="0" marR="0">
                        <a:lnSpc>
                          <a:spcPct val="115000"/>
                        </a:lnSpc>
                        <a:spcBef>
                          <a:spcPts val="0"/>
                        </a:spcBef>
                        <a:spcAft>
                          <a:spcPts val="0"/>
                        </a:spcAft>
                      </a:pPr>
                      <a:r>
                        <a:rPr lang="en-US" sz="1100" dirty="0">
                          <a:effectLst/>
                        </a:rPr>
                        <a:t>Other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tc>
                  <a:txBody>
                    <a:bodyPr/>
                    <a:lstStyle/>
                    <a:p>
                      <a:pPr marL="0" marR="0">
                        <a:lnSpc>
                          <a:spcPct val="115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61" marR="61561" marT="0" marB="0"/>
                </a:tc>
                <a:extLst>
                  <a:ext uri="{0D108BD9-81ED-4DB2-BD59-A6C34878D82A}">
                    <a16:rowId xmlns:a16="http://schemas.microsoft.com/office/drawing/2014/main" val="2199923568"/>
                  </a:ext>
                </a:extLst>
              </a:tr>
            </a:tbl>
          </a:graphicData>
        </a:graphic>
      </p:graphicFrame>
    </p:spTree>
    <p:extLst>
      <p:ext uri="{BB962C8B-B14F-4D97-AF65-F5344CB8AC3E}">
        <p14:creationId xmlns:p14="http://schemas.microsoft.com/office/powerpoint/2010/main" val="318492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9A1F61-5C7C-4AA0-BEF2-053B9FCA5807}"/>
              </a:ext>
            </a:extLst>
          </p:cNvPr>
          <p:cNvGraphicFramePr>
            <a:graphicFrameLocks noGrp="1"/>
          </p:cNvGraphicFramePr>
          <p:nvPr/>
        </p:nvGraphicFramePr>
        <p:xfrm>
          <a:off x="314325" y="2817358"/>
          <a:ext cx="8001000" cy="1478427"/>
        </p:xfrm>
        <a:graphic>
          <a:graphicData uri="http://schemas.openxmlformats.org/drawingml/2006/table">
            <a:tbl>
              <a:tblPr firstRow="1" firstCol="1" bandRow="1">
                <a:tableStyleId>{5C22544A-7EE6-4342-B048-85BDC9FD1C3A}</a:tableStyleId>
              </a:tblPr>
              <a:tblGrid>
                <a:gridCol w="1848944">
                  <a:extLst>
                    <a:ext uri="{9D8B030D-6E8A-4147-A177-3AD203B41FA5}">
                      <a16:colId xmlns:a16="http://schemas.microsoft.com/office/drawing/2014/main" val="3367685576"/>
                    </a:ext>
                  </a:extLst>
                </a:gridCol>
                <a:gridCol w="1537868">
                  <a:extLst>
                    <a:ext uri="{9D8B030D-6E8A-4147-A177-3AD203B41FA5}">
                      <a16:colId xmlns:a16="http://schemas.microsoft.com/office/drawing/2014/main" val="2176084827"/>
                    </a:ext>
                  </a:extLst>
                </a:gridCol>
                <a:gridCol w="1537868">
                  <a:extLst>
                    <a:ext uri="{9D8B030D-6E8A-4147-A177-3AD203B41FA5}">
                      <a16:colId xmlns:a16="http://schemas.microsoft.com/office/drawing/2014/main" val="1230777050"/>
                    </a:ext>
                  </a:extLst>
                </a:gridCol>
                <a:gridCol w="1537868">
                  <a:extLst>
                    <a:ext uri="{9D8B030D-6E8A-4147-A177-3AD203B41FA5}">
                      <a16:colId xmlns:a16="http://schemas.microsoft.com/office/drawing/2014/main" val="1033103237"/>
                    </a:ext>
                  </a:extLst>
                </a:gridCol>
                <a:gridCol w="1538452">
                  <a:extLst>
                    <a:ext uri="{9D8B030D-6E8A-4147-A177-3AD203B41FA5}">
                      <a16:colId xmlns:a16="http://schemas.microsoft.com/office/drawing/2014/main" val="1300809768"/>
                    </a:ext>
                  </a:extLst>
                </a:gridCol>
              </a:tblGrid>
              <a:tr h="210633">
                <a:tc>
                  <a:txBody>
                    <a:bodyPr/>
                    <a:lstStyle/>
                    <a:p>
                      <a:pPr marL="0" marR="0" algn="ctr">
                        <a:lnSpc>
                          <a:spcPct val="115000"/>
                        </a:lnSpc>
                        <a:spcBef>
                          <a:spcPts val="0"/>
                        </a:spcBef>
                        <a:spcAft>
                          <a:spcPts val="0"/>
                        </a:spcAft>
                      </a:pPr>
                      <a:r>
                        <a:rPr lang="en-US" sz="1300">
                          <a:effectLst/>
                        </a:rPr>
                        <a:t>INDIVIDUAL SOURCE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gn="ctr">
                        <a:lnSpc>
                          <a:spcPct val="115000"/>
                        </a:lnSpc>
                        <a:spcBef>
                          <a:spcPts val="0"/>
                        </a:spcBef>
                        <a:spcAft>
                          <a:spcPts val="0"/>
                        </a:spcAft>
                      </a:pPr>
                      <a:r>
                        <a:rPr lang="en-US" sz="1300">
                          <a:effectLst/>
                        </a:rPr>
                        <a:t>BASE 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gn="ctr">
                        <a:lnSpc>
                          <a:spcPct val="115000"/>
                        </a:lnSpc>
                        <a:spcBef>
                          <a:spcPts val="0"/>
                        </a:spcBef>
                        <a:spcAft>
                          <a:spcPts val="0"/>
                        </a:spcAft>
                      </a:pPr>
                      <a:r>
                        <a:rPr lang="en-US" sz="1300">
                          <a:effectLst/>
                        </a:rPr>
                        <a:t>YEAR 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gn="ctr">
                        <a:lnSpc>
                          <a:spcPct val="115000"/>
                        </a:lnSpc>
                        <a:spcBef>
                          <a:spcPts val="0"/>
                        </a:spcBef>
                        <a:spcAft>
                          <a:spcPts val="0"/>
                        </a:spcAft>
                      </a:pPr>
                      <a:r>
                        <a:rPr lang="en-US" sz="1300">
                          <a:effectLst/>
                        </a:rPr>
                        <a:t>YEAR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gn="ctr">
                        <a:lnSpc>
                          <a:spcPct val="115000"/>
                        </a:lnSpc>
                        <a:spcBef>
                          <a:spcPts val="0"/>
                        </a:spcBef>
                        <a:spcAft>
                          <a:spcPts val="0"/>
                        </a:spcAft>
                      </a:pPr>
                      <a:r>
                        <a:rPr lang="en-US" sz="1300">
                          <a:effectLst/>
                        </a:rPr>
                        <a:t>YEAR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307120824"/>
                  </a:ext>
                </a:extLst>
              </a:tr>
              <a:tr h="180751">
                <a:tc>
                  <a:txBody>
                    <a:bodyPr/>
                    <a:lstStyle/>
                    <a:p>
                      <a:pPr marL="0" marR="0">
                        <a:lnSpc>
                          <a:spcPct val="115000"/>
                        </a:lnSpc>
                        <a:spcBef>
                          <a:spcPts val="0"/>
                        </a:spcBef>
                        <a:spcAft>
                          <a:spcPts val="0"/>
                        </a:spcAft>
                      </a:pPr>
                      <a:r>
                        <a:rPr lang="en-US" sz="1100">
                          <a:effectLst/>
                        </a:rPr>
                        <a:t>Direct Board Efforts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165870857"/>
                  </a:ext>
                </a:extLst>
              </a:tr>
              <a:tr h="180751">
                <a:tc>
                  <a:txBody>
                    <a:bodyPr/>
                    <a:lstStyle/>
                    <a:p>
                      <a:pPr marL="0" marR="0">
                        <a:lnSpc>
                          <a:spcPct val="115000"/>
                        </a:lnSpc>
                        <a:spcBef>
                          <a:spcPts val="0"/>
                        </a:spcBef>
                        <a:spcAft>
                          <a:spcPts val="0"/>
                        </a:spcAft>
                      </a:pPr>
                      <a:r>
                        <a:rPr lang="en-US" sz="1100">
                          <a:effectLst/>
                        </a:rPr>
                        <a:t>Club Giving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3881210131"/>
                  </a:ext>
                </a:extLst>
              </a:tr>
              <a:tr h="180751">
                <a:tc>
                  <a:txBody>
                    <a:bodyPr/>
                    <a:lstStyle/>
                    <a:p>
                      <a:pPr marL="0" marR="0">
                        <a:lnSpc>
                          <a:spcPct val="115000"/>
                        </a:lnSpc>
                        <a:spcBef>
                          <a:spcPts val="0"/>
                        </a:spcBef>
                        <a:spcAft>
                          <a:spcPts val="0"/>
                        </a:spcAft>
                      </a:pPr>
                      <a:r>
                        <a:rPr lang="en-US" sz="1100">
                          <a:effectLst/>
                        </a:rPr>
                        <a:t>Direct Mail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970641870"/>
                  </a:ext>
                </a:extLst>
              </a:tr>
              <a:tr h="180751">
                <a:tc>
                  <a:txBody>
                    <a:bodyPr/>
                    <a:lstStyle/>
                    <a:p>
                      <a:pPr marL="0" marR="0">
                        <a:lnSpc>
                          <a:spcPct val="115000"/>
                        </a:lnSpc>
                        <a:spcBef>
                          <a:spcPts val="0"/>
                        </a:spcBef>
                        <a:spcAft>
                          <a:spcPts val="0"/>
                        </a:spcAft>
                      </a:pPr>
                      <a:r>
                        <a:rPr lang="en-US" sz="1100">
                          <a:effectLst/>
                        </a:rPr>
                        <a:t>Major Gift Solicitation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1566355873"/>
                  </a:ext>
                </a:extLst>
              </a:tr>
              <a:tr h="180751">
                <a:tc>
                  <a:txBody>
                    <a:bodyPr/>
                    <a:lstStyle/>
                    <a:p>
                      <a:pPr marL="0" marR="0">
                        <a:lnSpc>
                          <a:spcPct val="115000"/>
                        </a:lnSpc>
                        <a:spcBef>
                          <a:spcPts val="0"/>
                        </a:spcBef>
                        <a:spcAft>
                          <a:spcPts val="0"/>
                        </a:spcAft>
                      </a:pPr>
                      <a:r>
                        <a:rPr lang="en-US" sz="1100">
                          <a:effectLst/>
                        </a:rPr>
                        <a:t>Employer Matching Gifts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2396904567"/>
                  </a:ext>
                </a:extLst>
              </a:tr>
              <a:tr h="180751">
                <a:tc>
                  <a:txBody>
                    <a:bodyPr/>
                    <a:lstStyle/>
                    <a:p>
                      <a:pPr marL="0" marR="0">
                        <a:lnSpc>
                          <a:spcPct val="115000"/>
                        </a:lnSpc>
                        <a:spcBef>
                          <a:spcPts val="0"/>
                        </a:spcBef>
                        <a:spcAft>
                          <a:spcPts val="0"/>
                        </a:spcAft>
                      </a:pPr>
                      <a:r>
                        <a:rPr lang="en-US" sz="1100">
                          <a:effectLst/>
                        </a:rPr>
                        <a:t>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2296562503"/>
                  </a:ext>
                </a:extLst>
              </a:tr>
              <a:tr h="180751">
                <a:tc>
                  <a:txBody>
                    <a:bodyPr/>
                    <a:lstStyle/>
                    <a:p>
                      <a:pPr marL="0" marR="0">
                        <a:lnSpc>
                          <a:spcPct val="115000"/>
                        </a:lnSpc>
                        <a:spcBef>
                          <a:spcPts val="0"/>
                        </a:spcBef>
                        <a:spcAft>
                          <a:spcPts val="0"/>
                        </a:spcAft>
                      </a:pPr>
                      <a:r>
                        <a:rPr lang="en-US" sz="1100">
                          <a:effectLst/>
                        </a:rPr>
                        <a:t>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354449351"/>
                  </a:ext>
                </a:extLst>
              </a:tr>
            </a:tbl>
          </a:graphicData>
        </a:graphic>
      </p:graphicFrame>
      <p:graphicFrame>
        <p:nvGraphicFramePr>
          <p:cNvPr id="3" name="Table 2">
            <a:extLst>
              <a:ext uri="{FF2B5EF4-FFF2-40B4-BE49-F238E27FC236}">
                <a16:creationId xmlns:a16="http://schemas.microsoft.com/office/drawing/2014/main" id="{2D3439BE-03AC-4BB2-A81F-DE08FEF7E5B4}"/>
              </a:ext>
            </a:extLst>
          </p:cNvPr>
          <p:cNvGraphicFramePr>
            <a:graphicFrameLocks noGrp="1"/>
          </p:cNvGraphicFramePr>
          <p:nvPr>
            <p:extLst>
              <p:ext uri="{D42A27DB-BD31-4B8C-83A1-F6EECF244321}">
                <p14:modId xmlns:p14="http://schemas.microsoft.com/office/powerpoint/2010/main" val="1495195641"/>
              </p:ext>
            </p:extLst>
          </p:nvPr>
        </p:nvGraphicFramePr>
        <p:xfrm>
          <a:off x="314325" y="215152"/>
          <a:ext cx="8645259" cy="4725681"/>
        </p:xfrm>
        <a:graphic>
          <a:graphicData uri="http://schemas.openxmlformats.org/drawingml/2006/table">
            <a:tbl>
              <a:tblPr firstRow="1" firstCol="1" bandRow="1">
                <a:tableStyleId>{5C22544A-7EE6-4342-B048-85BDC9FD1C3A}</a:tableStyleId>
              </a:tblPr>
              <a:tblGrid>
                <a:gridCol w="1997825">
                  <a:extLst>
                    <a:ext uri="{9D8B030D-6E8A-4147-A177-3AD203B41FA5}">
                      <a16:colId xmlns:a16="http://schemas.microsoft.com/office/drawing/2014/main" val="599720352"/>
                    </a:ext>
                  </a:extLst>
                </a:gridCol>
                <a:gridCol w="1661701">
                  <a:extLst>
                    <a:ext uri="{9D8B030D-6E8A-4147-A177-3AD203B41FA5}">
                      <a16:colId xmlns:a16="http://schemas.microsoft.com/office/drawing/2014/main" val="2653107892"/>
                    </a:ext>
                  </a:extLst>
                </a:gridCol>
                <a:gridCol w="1661701">
                  <a:extLst>
                    <a:ext uri="{9D8B030D-6E8A-4147-A177-3AD203B41FA5}">
                      <a16:colId xmlns:a16="http://schemas.microsoft.com/office/drawing/2014/main" val="2106400213"/>
                    </a:ext>
                  </a:extLst>
                </a:gridCol>
                <a:gridCol w="1661701">
                  <a:extLst>
                    <a:ext uri="{9D8B030D-6E8A-4147-A177-3AD203B41FA5}">
                      <a16:colId xmlns:a16="http://schemas.microsoft.com/office/drawing/2014/main" val="1230250806"/>
                    </a:ext>
                  </a:extLst>
                </a:gridCol>
                <a:gridCol w="1662331">
                  <a:extLst>
                    <a:ext uri="{9D8B030D-6E8A-4147-A177-3AD203B41FA5}">
                      <a16:colId xmlns:a16="http://schemas.microsoft.com/office/drawing/2014/main" val="3062778372"/>
                    </a:ext>
                  </a:extLst>
                </a:gridCol>
              </a:tblGrid>
              <a:tr h="681382">
                <a:tc>
                  <a:txBody>
                    <a:bodyPr/>
                    <a:lstStyle/>
                    <a:p>
                      <a:pPr marL="0" marR="0" algn="ctr">
                        <a:lnSpc>
                          <a:spcPct val="115000"/>
                        </a:lnSpc>
                        <a:spcBef>
                          <a:spcPts val="0"/>
                        </a:spcBef>
                        <a:spcAft>
                          <a:spcPts val="0"/>
                        </a:spcAft>
                      </a:pPr>
                      <a:r>
                        <a:rPr lang="en-US" sz="1300">
                          <a:effectLst/>
                        </a:rPr>
                        <a:t>INDIVIDUAL SOURCE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gn="ctr">
                        <a:lnSpc>
                          <a:spcPct val="115000"/>
                        </a:lnSpc>
                        <a:spcBef>
                          <a:spcPts val="0"/>
                        </a:spcBef>
                        <a:spcAft>
                          <a:spcPts val="0"/>
                        </a:spcAft>
                      </a:pPr>
                      <a:r>
                        <a:rPr lang="en-US" sz="1300">
                          <a:effectLst/>
                        </a:rPr>
                        <a:t>BASE 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gn="ctr">
                        <a:lnSpc>
                          <a:spcPct val="115000"/>
                        </a:lnSpc>
                        <a:spcBef>
                          <a:spcPts val="0"/>
                        </a:spcBef>
                        <a:spcAft>
                          <a:spcPts val="0"/>
                        </a:spcAft>
                      </a:pPr>
                      <a:r>
                        <a:rPr lang="en-US" sz="1300" dirty="0">
                          <a:effectLst/>
                        </a:rPr>
                        <a:t>YEAR 1</a:t>
                      </a:r>
                    </a:p>
                    <a:p>
                      <a:pPr marL="0" marR="0" algn="ctr">
                        <a:lnSpc>
                          <a:spcPct val="115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gn="ctr">
                        <a:lnSpc>
                          <a:spcPct val="115000"/>
                        </a:lnSpc>
                        <a:spcBef>
                          <a:spcPts val="0"/>
                        </a:spcBef>
                        <a:spcAft>
                          <a:spcPts val="0"/>
                        </a:spcAft>
                      </a:pPr>
                      <a:r>
                        <a:rPr lang="en-US" sz="1300" dirty="0">
                          <a:effectLst/>
                        </a:rPr>
                        <a:t>YEAR 2</a:t>
                      </a:r>
                    </a:p>
                    <a:p>
                      <a:pPr marL="0" marR="0" algn="ctr">
                        <a:lnSpc>
                          <a:spcPct val="115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$7,500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gn="ctr">
                        <a:lnSpc>
                          <a:spcPct val="115000"/>
                        </a:lnSpc>
                        <a:spcBef>
                          <a:spcPts val="0"/>
                        </a:spcBef>
                        <a:spcAft>
                          <a:spcPts val="0"/>
                        </a:spcAft>
                      </a:pPr>
                      <a:r>
                        <a:rPr lang="en-US" sz="1300" dirty="0">
                          <a:effectLst/>
                        </a:rPr>
                        <a:t>YEAR 3</a:t>
                      </a:r>
                    </a:p>
                    <a:p>
                      <a:pPr marL="0" marR="0" algn="ctr">
                        <a:lnSpc>
                          <a:spcPct val="115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4190322351"/>
                  </a:ext>
                </a:extLst>
              </a:tr>
              <a:tr h="577757">
                <a:tc>
                  <a:txBody>
                    <a:bodyPr/>
                    <a:lstStyle/>
                    <a:p>
                      <a:pPr marL="0" marR="0">
                        <a:lnSpc>
                          <a:spcPct val="115000"/>
                        </a:lnSpc>
                        <a:spcBef>
                          <a:spcPts val="0"/>
                        </a:spcBef>
                        <a:spcAft>
                          <a:spcPts val="0"/>
                        </a:spcAft>
                      </a:pPr>
                      <a:r>
                        <a:rPr lang="en-US" sz="1100">
                          <a:effectLst/>
                        </a:rPr>
                        <a:t>Direct Board Efforts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dirty="0">
                          <a:effectLst/>
                        </a:rPr>
                        <a:t> $1,000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$3,000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$5,000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extLst>
                  <a:ext uri="{0D108BD9-81ED-4DB2-BD59-A6C34878D82A}">
                    <a16:rowId xmlns:a16="http://schemas.microsoft.com/office/drawing/2014/main" val="1655178798"/>
                  </a:ext>
                </a:extLst>
              </a:tr>
              <a:tr h="577757">
                <a:tc>
                  <a:txBody>
                    <a:bodyPr/>
                    <a:lstStyle/>
                    <a:p>
                      <a:pPr marL="0" marR="0">
                        <a:lnSpc>
                          <a:spcPct val="115000"/>
                        </a:lnSpc>
                        <a:spcBef>
                          <a:spcPts val="0"/>
                        </a:spcBef>
                        <a:spcAft>
                          <a:spcPts val="0"/>
                        </a:spcAft>
                      </a:pPr>
                      <a:r>
                        <a:rPr lang="en-US" sz="1100">
                          <a:effectLst/>
                        </a:rPr>
                        <a:t>Club Giving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dirty="0">
                          <a:effectLst/>
                        </a:rPr>
                        <a:t> 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extLst>
                  <a:ext uri="{0D108BD9-81ED-4DB2-BD59-A6C34878D82A}">
                    <a16:rowId xmlns:a16="http://schemas.microsoft.com/office/drawing/2014/main" val="2497736313"/>
                  </a:ext>
                </a:extLst>
              </a:tr>
              <a:tr h="577757">
                <a:tc>
                  <a:txBody>
                    <a:bodyPr/>
                    <a:lstStyle/>
                    <a:p>
                      <a:pPr marL="0" marR="0">
                        <a:lnSpc>
                          <a:spcPct val="115000"/>
                        </a:lnSpc>
                        <a:spcBef>
                          <a:spcPts val="0"/>
                        </a:spcBef>
                        <a:spcAft>
                          <a:spcPts val="0"/>
                        </a:spcAft>
                      </a:pPr>
                      <a:r>
                        <a:rPr lang="en-US" sz="1100">
                          <a:effectLst/>
                        </a:rPr>
                        <a:t>Direct Mail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dirty="0">
                          <a:effectLst/>
                        </a:rPr>
                        <a:t> $1,475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$2,500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extLst>
                  <a:ext uri="{0D108BD9-81ED-4DB2-BD59-A6C34878D82A}">
                    <a16:rowId xmlns:a16="http://schemas.microsoft.com/office/drawing/2014/main" val="893627658"/>
                  </a:ext>
                </a:extLst>
              </a:tr>
              <a:tr h="577757">
                <a:tc>
                  <a:txBody>
                    <a:bodyPr/>
                    <a:lstStyle/>
                    <a:p>
                      <a:pPr marL="0" marR="0">
                        <a:lnSpc>
                          <a:spcPct val="115000"/>
                        </a:lnSpc>
                        <a:spcBef>
                          <a:spcPts val="0"/>
                        </a:spcBef>
                        <a:spcAft>
                          <a:spcPts val="0"/>
                        </a:spcAft>
                      </a:pPr>
                      <a:r>
                        <a:rPr lang="en-US" sz="1100">
                          <a:effectLst/>
                        </a:rPr>
                        <a:t>Major Gift Solicitation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dirty="0">
                          <a:effectLst/>
                        </a:rPr>
                        <a:t> 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$1,000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extLst>
                  <a:ext uri="{0D108BD9-81ED-4DB2-BD59-A6C34878D82A}">
                    <a16:rowId xmlns:a16="http://schemas.microsoft.com/office/drawing/2014/main" val="3720028972"/>
                  </a:ext>
                </a:extLst>
              </a:tr>
              <a:tr h="577757">
                <a:tc>
                  <a:txBody>
                    <a:bodyPr/>
                    <a:lstStyle/>
                    <a:p>
                      <a:pPr marL="0" marR="0">
                        <a:lnSpc>
                          <a:spcPct val="115000"/>
                        </a:lnSpc>
                        <a:spcBef>
                          <a:spcPts val="0"/>
                        </a:spcBef>
                        <a:spcAft>
                          <a:spcPts val="0"/>
                        </a:spcAft>
                      </a:pPr>
                      <a:r>
                        <a:rPr lang="en-US" sz="1100">
                          <a:effectLst/>
                        </a:rPr>
                        <a:t>Employer Matching Gifts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dirty="0">
                          <a:effectLst/>
                        </a:rPr>
                        <a:t> 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extLst>
                  <a:ext uri="{0D108BD9-81ED-4DB2-BD59-A6C34878D82A}">
                    <a16:rowId xmlns:a16="http://schemas.microsoft.com/office/drawing/2014/main" val="648066783"/>
                  </a:ext>
                </a:extLst>
              </a:tr>
              <a:tr h="577757">
                <a:tc>
                  <a:txBody>
                    <a:bodyPr/>
                    <a:lstStyle/>
                    <a:p>
                      <a:pPr marL="0" marR="0">
                        <a:lnSpc>
                          <a:spcPct val="115000"/>
                        </a:lnSpc>
                        <a:spcBef>
                          <a:spcPts val="0"/>
                        </a:spcBef>
                        <a:spcAft>
                          <a:spcPts val="0"/>
                        </a:spcAft>
                      </a:pPr>
                      <a:r>
                        <a:rPr lang="en-US" sz="1100" dirty="0">
                          <a:effectLst/>
                        </a:rPr>
                        <a:t>Other</a:t>
                      </a:r>
                    </a:p>
                    <a:p>
                      <a:pPr marL="0" marR="0">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Phone Campaign</a:t>
                      </a: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dirty="0">
                          <a:effectLst/>
                        </a:rPr>
                        <a:t> $1,000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$1,000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tc>
                  <a:txBody>
                    <a:bodyPr/>
                    <a:lstStyle/>
                    <a:p>
                      <a:pPr marL="0" marR="0">
                        <a:lnSpc>
                          <a:spcPct val="115000"/>
                        </a:lnSpc>
                        <a:spcBef>
                          <a:spcPts val="0"/>
                        </a:spcBef>
                        <a:spcAft>
                          <a:spcPts val="0"/>
                        </a:spcAft>
                      </a:pPr>
                      <a:r>
                        <a:rPr lang="en-US" sz="1100" dirty="0">
                          <a:effectLst/>
                        </a:rPr>
                        <a:t> 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nchor="ctr"/>
                </a:tc>
                <a:extLst>
                  <a:ext uri="{0D108BD9-81ED-4DB2-BD59-A6C34878D82A}">
                    <a16:rowId xmlns:a16="http://schemas.microsoft.com/office/drawing/2014/main" val="1831848991"/>
                  </a:ext>
                </a:extLst>
              </a:tr>
              <a:tr h="577757">
                <a:tc>
                  <a:txBody>
                    <a:bodyPr/>
                    <a:lstStyle/>
                    <a:p>
                      <a:pPr marL="0" marR="0">
                        <a:lnSpc>
                          <a:spcPct val="115000"/>
                        </a:lnSpc>
                        <a:spcBef>
                          <a:spcPts val="0"/>
                        </a:spcBef>
                        <a:spcAft>
                          <a:spcPts val="0"/>
                        </a:spcAft>
                      </a:pPr>
                      <a:r>
                        <a:rPr lang="en-US" sz="1100" dirty="0">
                          <a:effectLst/>
                        </a:rPr>
                        <a:t>Other</a:t>
                      </a:r>
                    </a:p>
                    <a:p>
                      <a:pPr marL="0" marR="0">
                        <a:lnSpc>
                          <a:spcPct val="115000"/>
                        </a:lnSpc>
                        <a:spcBef>
                          <a:spcPts val="0"/>
                        </a:spcBef>
                        <a:spcAft>
                          <a:spcPts val="0"/>
                        </a:spcAft>
                      </a:pP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tc>
                  <a:txBody>
                    <a:bodyPr/>
                    <a:lstStyle/>
                    <a:p>
                      <a:pPr marL="0" marR="0">
                        <a:lnSpc>
                          <a:spcPct val="115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32" marR="63032" marT="0" marB="0"/>
                </a:tc>
                <a:extLst>
                  <a:ext uri="{0D108BD9-81ED-4DB2-BD59-A6C34878D82A}">
                    <a16:rowId xmlns:a16="http://schemas.microsoft.com/office/drawing/2014/main" val="2899865478"/>
                  </a:ext>
                </a:extLst>
              </a:tr>
            </a:tbl>
          </a:graphicData>
        </a:graphic>
      </p:graphicFrame>
    </p:spTree>
    <p:extLst>
      <p:ext uri="{BB962C8B-B14F-4D97-AF65-F5344CB8AC3E}">
        <p14:creationId xmlns:p14="http://schemas.microsoft.com/office/powerpoint/2010/main" val="1745458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itle 1"/>
          <p:cNvSpPr>
            <a:spLocks noGrp="1"/>
          </p:cNvSpPr>
          <p:nvPr>
            <p:ph type="title"/>
          </p:nvPr>
        </p:nvSpPr>
        <p:spPr>
          <a:xfrm>
            <a:off x="411151" y="877798"/>
            <a:ext cx="8229600" cy="774141"/>
          </a:xfrm>
        </p:spPr>
        <p:txBody>
          <a:bodyPr>
            <a:normAutofit/>
          </a:bodyPr>
          <a:lstStyle/>
          <a:p>
            <a:pPr algn="ctr"/>
            <a:r>
              <a:rPr lang="en-US" sz="3600" dirty="0"/>
              <a:t>I Am Ready to Grow… Now What?</a:t>
            </a:r>
          </a:p>
        </p:txBody>
      </p:sp>
      <p:sp>
        <p:nvSpPr>
          <p:cNvPr id="7" name="TextBox 6"/>
          <p:cNvSpPr txBox="1"/>
          <p:nvPr/>
        </p:nvSpPr>
        <p:spPr>
          <a:xfrm>
            <a:off x="228949" y="1554813"/>
            <a:ext cx="8549291" cy="3416320"/>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rgbClr val="FF3300"/>
                </a:solidFill>
              </a:rPr>
              <a:t>Email </a:t>
            </a:r>
            <a:r>
              <a:rPr lang="en-US" sz="2400" b="1" dirty="0">
                <a:solidFill>
                  <a:srgbClr val="FF3300"/>
                </a:solidFill>
                <a:hlinkClick r:id="rId4"/>
              </a:rPr>
              <a:t>cb@habitat.org</a:t>
            </a:r>
            <a:r>
              <a:rPr lang="en-US" sz="2400" b="1" dirty="0">
                <a:solidFill>
                  <a:srgbClr val="FF3300"/>
                </a:solidFill>
              </a:rPr>
              <a:t> and ask to be put on the list to be notified when Capacity Build Grant applications are open.</a:t>
            </a:r>
            <a:endParaRPr lang="en-US" sz="2400" b="1" dirty="0">
              <a:solidFill>
                <a:srgbClr val="669900"/>
              </a:solidFill>
            </a:endParaRPr>
          </a:p>
          <a:p>
            <a:pPr marL="457200" indent="-457200">
              <a:buFont typeface="Arial" panose="020B0604020202020204" pitchFamily="34" charset="0"/>
              <a:buChar char="•"/>
            </a:pPr>
            <a:r>
              <a:rPr lang="en-US" sz="2400" b="1" dirty="0">
                <a:solidFill>
                  <a:srgbClr val="669900"/>
                </a:solidFill>
              </a:rPr>
              <a:t>Begin working on your Development Plan.</a:t>
            </a:r>
          </a:p>
          <a:p>
            <a:pPr marL="457200" indent="-457200">
              <a:buFont typeface="Arial" panose="020B0604020202020204" pitchFamily="34" charset="0"/>
              <a:buChar char="•"/>
            </a:pPr>
            <a:r>
              <a:rPr lang="en-US" sz="2400" b="1" dirty="0">
                <a:solidFill>
                  <a:srgbClr val="FF3300"/>
                </a:solidFill>
              </a:rPr>
              <a:t>Begin working on your Work Plan and Quarterly Action Plans</a:t>
            </a:r>
          </a:p>
          <a:p>
            <a:pPr marL="457200" indent="-457200">
              <a:buFont typeface="Arial" panose="020B0604020202020204" pitchFamily="34" charset="0"/>
              <a:buChar char="•"/>
            </a:pPr>
            <a:r>
              <a:rPr lang="en-US" sz="2400" b="1" dirty="0">
                <a:solidFill>
                  <a:srgbClr val="669900"/>
                </a:solidFill>
              </a:rPr>
              <a:t>Reach out to Tami Page (</a:t>
            </a:r>
            <a:r>
              <a:rPr lang="en-US" sz="2400" b="1" dirty="0">
                <a:solidFill>
                  <a:srgbClr val="669900"/>
                </a:solidFill>
                <a:hlinkClick r:id="rId5"/>
              </a:rPr>
              <a:t>tpage@habitat.org</a:t>
            </a:r>
            <a:r>
              <a:rPr lang="en-US" sz="2400" b="1" dirty="0">
                <a:solidFill>
                  <a:srgbClr val="669900"/>
                </a:solidFill>
              </a:rPr>
              <a:t>), Todd Fox (</a:t>
            </a:r>
            <a:r>
              <a:rPr lang="en-US" sz="2400" b="1" dirty="0">
                <a:solidFill>
                  <a:srgbClr val="669900"/>
                </a:solidFill>
                <a:hlinkClick r:id="rId6"/>
              </a:rPr>
              <a:t>tfox@habitat.org</a:t>
            </a:r>
            <a:r>
              <a:rPr lang="en-US" sz="2400" b="1" dirty="0">
                <a:solidFill>
                  <a:srgbClr val="669900"/>
                </a:solidFill>
              </a:rPr>
              <a:t>) or Mark Eul (</a:t>
            </a:r>
            <a:r>
              <a:rPr lang="en-US" sz="2400" b="1" dirty="0">
                <a:solidFill>
                  <a:srgbClr val="669900"/>
                </a:solidFill>
                <a:hlinkClick r:id="rId7"/>
              </a:rPr>
              <a:t>meul@habitat.org</a:t>
            </a:r>
            <a:r>
              <a:rPr lang="en-US" sz="2400" b="1" dirty="0">
                <a:solidFill>
                  <a:srgbClr val="669900"/>
                </a:solidFill>
              </a:rPr>
              <a:t>) for assistance.</a:t>
            </a:r>
          </a:p>
        </p:txBody>
      </p:sp>
    </p:spTree>
    <p:extLst>
      <p:ext uri="{BB962C8B-B14F-4D97-AF65-F5344CB8AC3E}">
        <p14:creationId xmlns:p14="http://schemas.microsoft.com/office/powerpoint/2010/main" val="3076193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451337" y="1826512"/>
            <a:ext cx="8241324" cy="1200329"/>
          </a:xfrm>
          <a:prstGeom prst="rect">
            <a:avLst/>
          </a:prstGeom>
          <a:noFill/>
        </p:spPr>
        <p:txBody>
          <a:bodyPr wrap="square" rtlCol="0">
            <a:prstTxWarp prst="textArchUp">
              <a:avLst/>
            </a:prstTxWarp>
            <a:spAutoFit/>
          </a:bodyPr>
          <a:lstStyle/>
          <a:p>
            <a:pPr algn="ctr"/>
            <a:r>
              <a:rPr lang="en-US" altLang="en-US" sz="6000" b="1" dirty="0">
                <a:solidFill>
                  <a:srgbClr val="009ECC"/>
                </a:solidFill>
                <a:latin typeface="Lucida Calligraphy" panose="03010101010101010101" pitchFamily="66" charset="0"/>
              </a:rPr>
              <a:t>Questions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076" y="2242686"/>
            <a:ext cx="3647975" cy="2608447"/>
          </a:xfrm>
          <a:prstGeom prst="rect">
            <a:avLst/>
          </a:prstGeom>
        </p:spPr>
      </p:pic>
    </p:spTree>
    <p:extLst>
      <p:ext uri="{BB962C8B-B14F-4D97-AF65-F5344CB8AC3E}">
        <p14:creationId xmlns:p14="http://schemas.microsoft.com/office/powerpoint/2010/main" val="184913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38EE9D-E064-C54B-BE4B-7B2881EF350F}"/>
              </a:ext>
            </a:extLst>
          </p:cNvPr>
          <p:cNvSpPr/>
          <p:nvPr/>
        </p:nvSpPr>
        <p:spPr>
          <a:xfrm>
            <a:off x="1648691" y="0"/>
            <a:ext cx="7495309" cy="2937164"/>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7ED626-7F76-A040-A7D6-CD4E1C12DB76}"/>
              </a:ext>
            </a:extLst>
          </p:cNvPr>
          <p:cNvSpPr/>
          <p:nvPr/>
        </p:nvSpPr>
        <p:spPr>
          <a:xfrm>
            <a:off x="1648691" y="2992582"/>
            <a:ext cx="7495309" cy="2150918"/>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6200B4-CCAA-7347-B7B6-C4CD06A21A48}"/>
              </a:ext>
            </a:extLst>
          </p:cNvPr>
          <p:cNvSpPr txBox="1"/>
          <p:nvPr/>
        </p:nvSpPr>
        <p:spPr>
          <a:xfrm>
            <a:off x="1560001" y="3340943"/>
            <a:ext cx="7495309" cy="784830"/>
          </a:xfrm>
          <a:prstGeom prst="rect">
            <a:avLst/>
          </a:prstGeom>
          <a:noFill/>
        </p:spPr>
        <p:txBody>
          <a:bodyPr wrap="square" rtlCol="0">
            <a:spAutoFit/>
          </a:bodyPr>
          <a:lstStyle/>
          <a:p>
            <a:pPr algn="ctr">
              <a:lnSpc>
                <a:spcPts val="5400"/>
              </a:lnSpc>
            </a:pPr>
            <a:r>
              <a:rPr lang="en-US" sz="4800" dirty="0">
                <a:solidFill>
                  <a:schemeClr val="bg1"/>
                </a:solidFill>
                <a:latin typeface="NeueHaasGroteskDisp Pro Md" panose="020B0604020202020204" pitchFamily="34" charset="0"/>
              </a:rPr>
              <a:t>Capacity Build Department</a:t>
            </a:r>
          </a:p>
        </p:txBody>
      </p:sp>
      <p:sp>
        <p:nvSpPr>
          <p:cNvPr id="7" name="TextBox 6">
            <a:extLst>
              <a:ext uri="{FF2B5EF4-FFF2-40B4-BE49-F238E27FC236}">
                <a16:creationId xmlns:a16="http://schemas.microsoft.com/office/drawing/2014/main" id="{8BC67E71-FD80-A849-8DA7-D3FEFBBF4CBA}"/>
              </a:ext>
            </a:extLst>
          </p:cNvPr>
          <p:cNvSpPr txBox="1"/>
          <p:nvPr/>
        </p:nvSpPr>
        <p:spPr>
          <a:xfrm>
            <a:off x="1648691" y="4046014"/>
            <a:ext cx="7495309" cy="784830"/>
          </a:xfrm>
          <a:prstGeom prst="rect">
            <a:avLst/>
          </a:prstGeom>
          <a:noFill/>
        </p:spPr>
        <p:txBody>
          <a:bodyPr wrap="square" rtlCol="0">
            <a:spAutoFit/>
          </a:bodyPr>
          <a:lstStyle/>
          <a:p>
            <a:pPr algn="ctr">
              <a:lnSpc>
                <a:spcPts val="5400"/>
              </a:lnSpc>
            </a:pPr>
            <a:r>
              <a:rPr lang="en-US" sz="4800" dirty="0">
                <a:solidFill>
                  <a:srgbClr val="E36729"/>
                </a:solidFill>
                <a:latin typeface="Neue Haas Grotesk Display Pro 5" panose="020B0504020202020204" pitchFamily="34" charset="77"/>
              </a:rPr>
              <a:t>cb@habitat.org </a:t>
            </a:r>
          </a:p>
        </p:txBody>
      </p:sp>
      <p:pic>
        <p:nvPicPr>
          <p:cNvPr id="8" name="Picture 7">
            <a:extLst>
              <a:ext uri="{FF2B5EF4-FFF2-40B4-BE49-F238E27FC236}">
                <a16:creationId xmlns:a16="http://schemas.microsoft.com/office/drawing/2014/main" id="{E36A1663-DD9B-F84F-8469-8F0E538B27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591052" cy="5143500"/>
          </a:xfrm>
          <a:prstGeom prst="rect">
            <a:avLst/>
          </a:prstGeom>
        </p:spPr>
      </p:pic>
      <p:pic>
        <p:nvPicPr>
          <p:cNvPr id="10" name="Picture 9">
            <a:extLst>
              <a:ext uri="{FF2B5EF4-FFF2-40B4-BE49-F238E27FC236}">
                <a16:creationId xmlns:a16="http://schemas.microsoft.com/office/drawing/2014/main" id="{832B670B-B51D-944E-99E0-410640ED6C6D}"/>
              </a:ext>
            </a:extLst>
          </p:cNvPr>
          <p:cNvPicPr>
            <a:picLocks noChangeAspect="1"/>
          </p:cNvPicPr>
          <p:nvPr/>
        </p:nvPicPr>
        <p:blipFill rotWithShape="1">
          <a:blip r:embed="rId4"/>
          <a:srcRect l="7244" t="9440" r="47456" b="64582"/>
          <a:stretch/>
        </p:blipFill>
        <p:spPr>
          <a:xfrm>
            <a:off x="3271171" y="689694"/>
            <a:ext cx="4072970" cy="1511339"/>
          </a:xfrm>
          <a:prstGeom prst="rect">
            <a:avLst/>
          </a:prstGeom>
        </p:spPr>
      </p:pic>
    </p:spTree>
    <p:extLst>
      <p:ext uri="{BB962C8B-B14F-4D97-AF65-F5344CB8AC3E}">
        <p14:creationId xmlns:p14="http://schemas.microsoft.com/office/powerpoint/2010/main" val="199330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38EE9D-E064-C54B-BE4B-7B2881EF350F}"/>
              </a:ext>
            </a:extLst>
          </p:cNvPr>
          <p:cNvSpPr/>
          <p:nvPr/>
        </p:nvSpPr>
        <p:spPr>
          <a:xfrm>
            <a:off x="0" y="0"/>
            <a:ext cx="9144000" cy="5143500"/>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918C8CC-2B7A-AE4F-84F2-CAB21F04709A}"/>
              </a:ext>
            </a:extLst>
          </p:cNvPr>
          <p:cNvPicPr>
            <a:picLocks noChangeAspect="1"/>
          </p:cNvPicPr>
          <p:nvPr/>
        </p:nvPicPr>
        <p:blipFill rotWithShape="1">
          <a:blip r:embed="rId3"/>
          <a:srcRect l="7244" t="9440" r="47456" b="64582"/>
          <a:stretch/>
        </p:blipFill>
        <p:spPr>
          <a:xfrm>
            <a:off x="2138284" y="1482714"/>
            <a:ext cx="5141541" cy="1907849"/>
          </a:xfrm>
          <a:prstGeom prst="rect">
            <a:avLst/>
          </a:prstGeom>
        </p:spPr>
      </p:pic>
    </p:spTree>
    <p:extLst>
      <p:ext uri="{BB962C8B-B14F-4D97-AF65-F5344CB8AC3E}">
        <p14:creationId xmlns:p14="http://schemas.microsoft.com/office/powerpoint/2010/main" val="321415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6989-10E8-BD4B-9660-747D457713D4}"/>
              </a:ext>
            </a:extLst>
          </p:cNvPr>
          <p:cNvSpPr>
            <a:spLocks noGrp="1"/>
          </p:cNvSpPr>
          <p:nvPr>
            <p:ph type="title"/>
          </p:nvPr>
        </p:nvSpPr>
        <p:spPr>
          <a:xfrm>
            <a:off x="571500" y="1191842"/>
            <a:ext cx="8001000" cy="3437909"/>
          </a:xfrm>
        </p:spPr>
        <p:txBody>
          <a:bodyPr>
            <a:normAutofit/>
          </a:bodyPr>
          <a:lstStyle/>
          <a:p>
            <a:pPr algn="ctr"/>
            <a:r>
              <a:rPr lang="en-US" sz="6000" dirty="0">
                <a:latin typeface="Lucida Calligraphy" panose="03010101010101010101" pitchFamily="66" charset="0"/>
              </a:rPr>
              <a:t>What is Capacity </a:t>
            </a:r>
            <a:br>
              <a:rPr lang="en-US" sz="6000" dirty="0">
                <a:latin typeface="Lucida Calligraphy" panose="03010101010101010101" pitchFamily="66" charset="0"/>
              </a:rPr>
            </a:br>
            <a:br>
              <a:rPr lang="en-US" sz="6000" dirty="0">
                <a:latin typeface="Lucida Calligraphy" panose="03010101010101010101" pitchFamily="66" charset="0"/>
              </a:rPr>
            </a:br>
            <a:r>
              <a:rPr lang="en-US" sz="6000" dirty="0">
                <a:latin typeface="Lucida Calligraphy" panose="03010101010101010101" pitchFamily="66" charset="0"/>
              </a:rPr>
              <a:t>Building?</a:t>
            </a:r>
          </a:p>
        </p:txBody>
      </p:sp>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Tree>
    <p:extLst>
      <p:ext uri="{BB962C8B-B14F-4D97-AF65-F5344CB8AC3E}">
        <p14:creationId xmlns:p14="http://schemas.microsoft.com/office/powerpoint/2010/main" val="410921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6989-10E8-BD4B-9660-747D457713D4}"/>
              </a:ext>
            </a:extLst>
          </p:cNvPr>
          <p:cNvSpPr>
            <a:spLocks noGrp="1"/>
          </p:cNvSpPr>
          <p:nvPr>
            <p:ph type="title"/>
          </p:nvPr>
        </p:nvSpPr>
        <p:spPr>
          <a:xfrm>
            <a:off x="136502" y="914609"/>
            <a:ext cx="8001000" cy="857250"/>
          </a:xfrm>
        </p:spPr>
        <p:txBody>
          <a:bodyPr>
            <a:normAutofit fontScale="90000"/>
          </a:bodyPr>
          <a:lstStyle/>
          <a:p>
            <a:r>
              <a:rPr lang="en-US" altLang="en-US" dirty="0">
                <a:solidFill>
                  <a:srgbClr val="CCCC00"/>
                </a:solidFill>
                <a:latin typeface="Lucida Sans" panose="020B0602030504020204" pitchFamily="34" charset="0"/>
              </a:rPr>
              <a:t>What positions can be funded?</a:t>
            </a:r>
            <a:br>
              <a:rPr lang="en-US" altLang="en-US" dirty="0">
                <a:solidFill>
                  <a:srgbClr val="CCCC00"/>
                </a:solidFill>
                <a:latin typeface="Lucida Sans" panose="020B0602030504020204" pitchFamily="34" charset="0"/>
              </a:rPr>
            </a:br>
            <a:endParaRPr lang="en-US" dirty="0"/>
          </a:p>
        </p:txBody>
      </p:sp>
      <p:sp>
        <p:nvSpPr>
          <p:cNvPr id="3" name="Content Placeholder 2">
            <a:extLst>
              <a:ext uri="{FF2B5EF4-FFF2-40B4-BE49-F238E27FC236}">
                <a16:creationId xmlns:a16="http://schemas.microsoft.com/office/drawing/2014/main" id="{4893FE7C-5681-E646-BED2-785822BA2344}"/>
              </a:ext>
            </a:extLst>
          </p:cNvPr>
          <p:cNvSpPr>
            <a:spLocks noGrp="1"/>
          </p:cNvSpPr>
          <p:nvPr>
            <p:ph idx="1"/>
          </p:nvPr>
        </p:nvSpPr>
        <p:spPr>
          <a:xfrm>
            <a:off x="228949" y="1544916"/>
            <a:ext cx="8001000" cy="3363968"/>
          </a:xfrm>
        </p:spPr>
        <p:txBody>
          <a:bodyPr>
            <a:normAutofit fontScale="70000" lnSpcReduction="20000"/>
          </a:bodyPr>
          <a:lstStyle/>
          <a:p>
            <a:pPr marL="571500" indent="-571500">
              <a:buFont typeface="Arial" panose="020B0604020202020204" pitchFamily="34" charset="0"/>
              <a:buChar char="•"/>
            </a:pPr>
            <a:r>
              <a:rPr lang="en-US" altLang="en-US" b="1" dirty="0">
                <a:solidFill>
                  <a:srgbClr val="009ECC"/>
                </a:solidFill>
                <a:latin typeface="Lucida Sans" panose="020B0602030504020204" pitchFamily="34" charset="0"/>
              </a:rPr>
              <a:t>Executive Director</a:t>
            </a:r>
          </a:p>
          <a:p>
            <a:pPr marL="571500" indent="-571500">
              <a:buFont typeface="Arial" panose="020B0604020202020204" pitchFamily="34" charset="0"/>
              <a:buChar char="•"/>
            </a:pPr>
            <a:r>
              <a:rPr lang="en-US" altLang="en-US" b="1" dirty="0">
                <a:solidFill>
                  <a:srgbClr val="FF6600"/>
                </a:solidFill>
                <a:latin typeface="Lucida Sans" panose="020B0602030504020204" pitchFamily="34" charset="0"/>
              </a:rPr>
              <a:t>Faith Relations Manager</a:t>
            </a:r>
          </a:p>
          <a:p>
            <a:pPr marL="571500" indent="-571500">
              <a:buFont typeface="Arial" panose="020B0604020202020204" pitchFamily="34" charset="0"/>
              <a:buChar char="•"/>
            </a:pPr>
            <a:r>
              <a:rPr lang="en-US" altLang="en-US" b="1" dirty="0">
                <a:solidFill>
                  <a:srgbClr val="009ECC"/>
                </a:solidFill>
                <a:latin typeface="Lucida Sans" panose="020B0602030504020204" pitchFamily="34" charset="0"/>
              </a:rPr>
              <a:t>Volunteer Coordinator</a:t>
            </a:r>
          </a:p>
          <a:p>
            <a:pPr marL="571500" indent="-571500">
              <a:buFont typeface="Arial" panose="020B0604020202020204" pitchFamily="34" charset="0"/>
              <a:buChar char="•"/>
            </a:pPr>
            <a:r>
              <a:rPr lang="en-US" altLang="en-US" b="1" dirty="0">
                <a:solidFill>
                  <a:srgbClr val="FF6600"/>
                </a:solidFill>
                <a:latin typeface="Lucida Sans" panose="020B0602030504020204" pitchFamily="34" charset="0"/>
              </a:rPr>
              <a:t>Family Services Manager</a:t>
            </a:r>
          </a:p>
          <a:p>
            <a:pPr marL="571500" indent="-571500">
              <a:buFont typeface="Arial" panose="020B0604020202020204" pitchFamily="34" charset="0"/>
              <a:buChar char="•"/>
            </a:pPr>
            <a:r>
              <a:rPr lang="en-US" altLang="en-US" b="1" dirty="0">
                <a:solidFill>
                  <a:srgbClr val="009ECC"/>
                </a:solidFill>
                <a:latin typeface="Lucida Sans" panose="020B0602030504020204" pitchFamily="34" charset="0"/>
              </a:rPr>
              <a:t>Restore Manager</a:t>
            </a:r>
          </a:p>
          <a:p>
            <a:pPr marL="571500" indent="-571500">
              <a:buFont typeface="Arial" panose="020B0604020202020204" pitchFamily="34" charset="0"/>
              <a:buChar char="•"/>
            </a:pPr>
            <a:r>
              <a:rPr lang="en-US" altLang="en-US" b="1" dirty="0">
                <a:solidFill>
                  <a:srgbClr val="FF6600"/>
                </a:solidFill>
                <a:latin typeface="Lucida Sans" panose="020B0602030504020204" pitchFamily="34" charset="0"/>
              </a:rPr>
              <a:t>NR Coordinator</a:t>
            </a:r>
          </a:p>
          <a:p>
            <a:pPr marL="571500" indent="-571500">
              <a:buFont typeface="Arial" panose="020B0604020202020204" pitchFamily="34" charset="0"/>
              <a:buChar char="•"/>
            </a:pPr>
            <a:r>
              <a:rPr lang="en-US" altLang="en-US" b="1" dirty="0">
                <a:solidFill>
                  <a:srgbClr val="009ECC"/>
                </a:solidFill>
                <a:latin typeface="Lucida Sans" panose="020B0602030504020204" pitchFamily="34" charset="0"/>
              </a:rPr>
              <a:t>Community Outreach Manager</a:t>
            </a:r>
          </a:p>
          <a:p>
            <a:pPr marL="571500" indent="-571500">
              <a:buFont typeface="Arial" panose="020B0604020202020204" pitchFamily="34" charset="0"/>
              <a:buChar char="•"/>
            </a:pPr>
            <a:r>
              <a:rPr lang="en-US" altLang="en-US" b="1" dirty="0">
                <a:solidFill>
                  <a:srgbClr val="FF6600"/>
                </a:solidFill>
                <a:latin typeface="Lucida Sans" panose="020B0602030504020204" pitchFamily="34" charset="0"/>
              </a:rPr>
              <a:t>Aging in Place Coordinator</a:t>
            </a:r>
          </a:p>
          <a:p>
            <a:pPr marL="571500" indent="-571500">
              <a:buFont typeface="Arial" panose="020B0604020202020204" pitchFamily="34" charset="0"/>
              <a:buChar char="•"/>
            </a:pPr>
            <a:r>
              <a:rPr lang="en-US" altLang="en-US" b="1" dirty="0">
                <a:solidFill>
                  <a:srgbClr val="009ECC"/>
                </a:solidFill>
                <a:latin typeface="Lucida Sans" panose="020B0602030504020204" pitchFamily="34" charset="0"/>
              </a:rPr>
              <a:t>Qualified Loan Originator</a:t>
            </a:r>
            <a:endParaRPr lang="en-US" altLang="en-US" b="1" dirty="0">
              <a:solidFill>
                <a:schemeClr val="accent6"/>
              </a:solidFill>
              <a:latin typeface="Lucida Sans" panose="020B0602030504020204" pitchFamily="34" charset="0"/>
            </a:endParaRPr>
          </a:p>
          <a:p>
            <a:endParaRPr lang="en-US" altLang="en-US" sz="2400" b="1" dirty="0">
              <a:solidFill>
                <a:srgbClr val="009ECC"/>
              </a:solidFill>
              <a:latin typeface="Lucida Sans" panose="020B0602030504020204" pitchFamily="34" charset="0"/>
            </a:endParaRPr>
          </a:p>
          <a:p>
            <a:r>
              <a:rPr lang="en-US" altLang="en-US" i="1" dirty="0">
                <a:solidFill>
                  <a:srgbClr val="009ECC"/>
                </a:solidFill>
                <a:latin typeface="Lucida Sans" panose="020B0602030504020204" pitchFamily="34" charset="0"/>
              </a:rPr>
              <a:t>Any other positions must be approved by CB Grant Manager</a:t>
            </a:r>
          </a:p>
          <a:p>
            <a:pPr marL="0" indent="0">
              <a:buNone/>
            </a:pPr>
            <a:endParaRPr lang="en-US" dirty="0"/>
          </a:p>
        </p:txBody>
      </p:sp>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pic>
        <p:nvPicPr>
          <p:cNvPr id="7" name="Picture 6">
            <a:extLst>
              <a:ext uri="{FF2B5EF4-FFF2-40B4-BE49-F238E27FC236}">
                <a16:creationId xmlns:a16="http://schemas.microsoft.com/office/drawing/2014/main" id="{14BA0F13-2814-49E9-83BF-5137FE83B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149" y="1386688"/>
            <a:ext cx="1916168" cy="1426433"/>
          </a:xfrm>
          <a:prstGeom prst="rect">
            <a:avLst/>
          </a:prstGeom>
        </p:spPr>
      </p:pic>
      <p:pic>
        <p:nvPicPr>
          <p:cNvPr id="11" name="Picture 10">
            <a:extLst>
              <a:ext uri="{FF2B5EF4-FFF2-40B4-BE49-F238E27FC236}">
                <a16:creationId xmlns:a16="http://schemas.microsoft.com/office/drawing/2014/main" id="{891514B9-3521-48D9-A4F8-A8BB9C3D4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720" y="2658425"/>
            <a:ext cx="1529676" cy="1426433"/>
          </a:xfrm>
          <a:prstGeom prst="rect">
            <a:avLst/>
          </a:prstGeom>
        </p:spPr>
      </p:pic>
    </p:spTree>
    <p:extLst>
      <p:ext uri="{BB962C8B-B14F-4D97-AF65-F5344CB8AC3E}">
        <p14:creationId xmlns:p14="http://schemas.microsoft.com/office/powerpoint/2010/main" val="165578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2" name="TextBox 1"/>
          <p:cNvSpPr txBox="1"/>
          <p:nvPr/>
        </p:nvSpPr>
        <p:spPr>
          <a:xfrm>
            <a:off x="125128" y="962526"/>
            <a:ext cx="8864868" cy="3693319"/>
          </a:xfrm>
          <a:prstGeom prst="rect">
            <a:avLst/>
          </a:prstGeom>
          <a:noFill/>
        </p:spPr>
        <p:txBody>
          <a:bodyPr wrap="square" rtlCol="0">
            <a:spAutoFit/>
          </a:bodyPr>
          <a:lstStyle/>
          <a:p>
            <a:r>
              <a:rPr lang="en-US" sz="3200" b="1" dirty="0">
                <a:solidFill>
                  <a:srgbClr val="CCCC00"/>
                </a:solidFill>
                <a:latin typeface="Lucida Sans" panose="020B0602030504020204" pitchFamily="34" charset="0"/>
              </a:rPr>
              <a:t>Affiliate Requirements</a:t>
            </a:r>
          </a:p>
          <a:p>
            <a:endParaRPr lang="en-US" sz="2000" b="1" dirty="0">
              <a:solidFill>
                <a:srgbClr val="CCCC00"/>
              </a:solidFill>
              <a:latin typeface="Lucida Sans" panose="020B0602030504020204" pitchFamily="34" charset="0"/>
            </a:endParaRPr>
          </a:p>
          <a:p>
            <a:pPr marL="457200" indent="-457200">
              <a:buFont typeface="Arial" panose="020B0604020202020204" pitchFamily="34" charset="0"/>
              <a:buChar char="•"/>
            </a:pPr>
            <a:r>
              <a:rPr lang="en-US" sz="2800" b="1" dirty="0">
                <a:solidFill>
                  <a:srgbClr val="009ECC"/>
                </a:solidFill>
                <a:latin typeface="Lucida Sans" panose="020B0602030504020204" pitchFamily="34" charset="0"/>
              </a:rPr>
              <a:t>Be in Good Standing</a:t>
            </a:r>
          </a:p>
          <a:p>
            <a:endParaRPr lang="en-US" sz="1200" b="1" dirty="0">
              <a:solidFill>
                <a:srgbClr val="009ECC"/>
              </a:solidFill>
              <a:latin typeface="Lucida Sans" panose="020B0602030504020204" pitchFamily="34" charset="0"/>
            </a:endParaRPr>
          </a:p>
          <a:p>
            <a:pPr marL="457200" indent="-457200">
              <a:buFont typeface="Arial" panose="020B0604020202020204" pitchFamily="34" charset="0"/>
              <a:buChar char="•"/>
            </a:pPr>
            <a:r>
              <a:rPr lang="en-US" sz="2800" b="1" dirty="0">
                <a:solidFill>
                  <a:srgbClr val="E36729"/>
                </a:solidFill>
                <a:latin typeface="Lucida Sans" panose="020B0602030504020204" pitchFamily="34" charset="0"/>
              </a:rPr>
              <a:t>Built at least 1 house per year for the last 3 years</a:t>
            </a:r>
          </a:p>
          <a:p>
            <a:endParaRPr lang="en-US" sz="1200" b="1" dirty="0">
              <a:solidFill>
                <a:srgbClr val="009ECC"/>
              </a:solidFill>
              <a:latin typeface="Lucida Sans" panose="020B0602030504020204" pitchFamily="34" charset="0"/>
            </a:endParaRPr>
          </a:p>
          <a:p>
            <a:pPr marL="457200" indent="-457200">
              <a:buFont typeface="Arial" panose="020B0604020202020204" pitchFamily="34" charset="0"/>
              <a:buChar char="•"/>
            </a:pPr>
            <a:r>
              <a:rPr lang="en-US" sz="2800" b="1" dirty="0">
                <a:solidFill>
                  <a:srgbClr val="00ABCD"/>
                </a:solidFill>
                <a:latin typeface="Lucida Sans" panose="020B0602030504020204" pitchFamily="34" charset="0"/>
              </a:rPr>
              <a:t>Audit or Financial Review completed in the last 12 months</a:t>
            </a:r>
          </a:p>
          <a:p>
            <a:endParaRPr lang="en-US" dirty="0"/>
          </a:p>
        </p:txBody>
      </p:sp>
    </p:spTree>
    <p:extLst>
      <p:ext uri="{BB962C8B-B14F-4D97-AF65-F5344CB8AC3E}">
        <p14:creationId xmlns:p14="http://schemas.microsoft.com/office/powerpoint/2010/main" val="388971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2" name="TextBox 1"/>
          <p:cNvSpPr txBox="1"/>
          <p:nvPr/>
        </p:nvSpPr>
        <p:spPr>
          <a:xfrm>
            <a:off x="198016" y="1921655"/>
            <a:ext cx="8664794" cy="1846659"/>
          </a:xfrm>
          <a:prstGeom prst="rect">
            <a:avLst/>
          </a:prstGeom>
          <a:noFill/>
        </p:spPr>
        <p:txBody>
          <a:bodyPr wrap="square" rtlCol="0" anchor="ctr">
            <a:spAutoFit/>
          </a:bodyPr>
          <a:lstStyle/>
          <a:p>
            <a:pPr algn="ctr"/>
            <a:r>
              <a:rPr lang="en-US" altLang="en-US" sz="4800" b="1" dirty="0">
                <a:solidFill>
                  <a:srgbClr val="009ECC"/>
                </a:solidFill>
                <a:latin typeface="Lucida Calligraphy" panose="03010101010101010101" pitchFamily="66" charset="0"/>
              </a:rPr>
              <a:t>What Does Your Affiliate Receive?</a:t>
            </a:r>
          </a:p>
          <a:p>
            <a:endParaRPr lang="en-US" dirty="0"/>
          </a:p>
        </p:txBody>
      </p:sp>
    </p:spTree>
    <p:extLst>
      <p:ext uri="{BB962C8B-B14F-4D97-AF65-F5344CB8AC3E}">
        <p14:creationId xmlns:p14="http://schemas.microsoft.com/office/powerpoint/2010/main" val="386964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2" name="TextBox 1"/>
          <p:cNvSpPr txBox="1"/>
          <p:nvPr/>
        </p:nvSpPr>
        <p:spPr>
          <a:xfrm>
            <a:off x="228949" y="1097280"/>
            <a:ext cx="8674419" cy="3724096"/>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srgbClr val="FF6600"/>
                </a:solidFill>
                <a:latin typeface="Lucida Sans" panose="020B0602030504020204" pitchFamily="34" charset="0"/>
              </a:rPr>
              <a:t>3 Year Diminishing Salary</a:t>
            </a:r>
          </a:p>
          <a:p>
            <a:endParaRPr lang="en-US" sz="1000" b="1" dirty="0">
              <a:solidFill>
                <a:srgbClr val="FF6600"/>
              </a:solidFill>
              <a:latin typeface="Lucida Sans" panose="020B0602030504020204" pitchFamily="34" charset="0"/>
            </a:endParaRPr>
          </a:p>
          <a:p>
            <a:pPr marL="571500" indent="-571500">
              <a:buFont typeface="Arial" panose="020B0604020202020204" pitchFamily="34" charset="0"/>
              <a:buChar char="•"/>
            </a:pPr>
            <a:r>
              <a:rPr lang="en-US" sz="2800" b="1" dirty="0">
                <a:solidFill>
                  <a:srgbClr val="009ECC"/>
                </a:solidFill>
                <a:latin typeface="Lucida Sans" panose="020B0602030504020204" pitchFamily="34" charset="0"/>
              </a:rPr>
              <a:t>Training Funds</a:t>
            </a:r>
          </a:p>
          <a:p>
            <a:endParaRPr lang="en-US" sz="1000" b="1" dirty="0">
              <a:solidFill>
                <a:srgbClr val="009ECC"/>
              </a:solidFill>
              <a:latin typeface="Lucida Sans" panose="020B0602030504020204" pitchFamily="34" charset="0"/>
            </a:endParaRPr>
          </a:p>
          <a:p>
            <a:pPr marL="571500" indent="-571500">
              <a:buFont typeface="Arial" panose="020B0604020202020204" pitchFamily="34" charset="0"/>
              <a:buChar char="•"/>
            </a:pPr>
            <a:r>
              <a:rPr lang="en-US" sz="2800" b="1" dirty="0">
                <a:solidFill>
                  <a:srgbClr val="FF6600"/>
                </a:solidFill>
                <a:latin typeface="Lucida Sans" panose="020B0602030504020204" pitchFamily="34" charset="0"/>
              </a:rPr>
              <a:t>Grant Officer</a:t>
            </a:r>
          </a:p>
          <a:p>
            <a:endParaRPr lang="en-US" sz="1000" b="1" dirty="0">
              <a:solidFill>
                <a:srgbClr val="009ECC"/>
              </a:solidFill>
              <a:latin typeface="Lucida Sans" panose="020B0602030504020204" pitchFamily="34" charset="0"/>
            </a:endParaRPr>
          </a:p>
          <a:p>
            <a:pPr marL="571500" indent="-571500">
              <a:buFont typeface="Arial" panose="020B0604020202020204" pitchFamily="34" charset="0"/>
              <a:buChar char="•"/>
            </a:pPr>
            <a:r>
              <a:rPr lang="en-US" sz="2800" b="1" dirty="0">
                <a:solidFill>
                  <a:srgbClr val="009ECC"/>
                </a:solidFill>
                <a:latin typeface="Lucida Sans" panose="020B0602030504020204" pitchFamily="34" charset="0"/>
              </a:rPr>
              <a:t>Organizational Development Consultant</a:t>
            </a:r>
          </a:p>
          <a:p>
            <a:endParaRPr lang="en-US" sz="1000" b="1" dirty="0">
              <a:solidFill>
                <a:srgbClr val="009ECC"/>
              </a:solidFill>
              <a:latin typeface="Lucida Sans" panose="020B0602030504020204" pitchFamily="34" charset="0"/>
            </a:endParaRPr>
          </a:p>
          <a:p>
            <a:pPr marL="571500" indent="-571500">
              <a:buFont typeface="Arial" panose="020B0604020202020204" pitchFamily="34" charset="0"/>
              <a:buChar char="•"/>
            </a:pPr>
            <a:r>
              <a:rPr lang="en-US" sz="2800" b="1" dirty="0">
                <a:solidFill>
                  <a:srgbClr val="FF6600"/>
                </a:solidFill>
                <a:latin typeface="Lucida Sans" panose="020B0602030504020204" pitchFamily="34" charset="0"/>
              </a:rPr>
              <a:t>Weekly Email with Resources</a:t>
            </a:r>
          </a:p>
          <a:p>
            <a:endParaRPr lang="en-US" sz="1000" b="1" dirty="0">
              <a:solidFill>
                <a:srgbClr val="FF6600"/>
              </a:solidFill>
              <a:latin typeface="Lucida Sans" panose="020B0602030504020204" pitchFamily="34" charset="0"/>
            </a:endParaRPr>
          </a:p>
          <a:p>
            <a:pPr marL="571500" indent="-571500">
              <a:buFont typeface="Arial" panose="020B0604020202020204" pitchFamily="34" charset="0"/>
              <a:buChar char="•"/>
            </a:pPr>
            <a:r>
              <a:rPr lang="en-US" sz="2800" b="1" dirty="0">
                <a:solidFill>
                  <a:srgbClr val="009ECC"/>
                </a:solidFill>
                <a:latin typeface="Lucida Sans" panose="020B0602030504020204" pitchFamily="34" charset="0"/>
              </a:rPr>
              <a:t>Special Training Opportunities</a:t>
            </a:r>
          </a:p>
          <a:p>
            <a:endParaRPr lang="en-US" dirty="0"/>
          </a:p>
        </p:txBody>
      </p:sp>
    </p:spTree>
    <p:extLst>
      <p:ext uri="{BB962C8B-B14F-4D97-AF65-F5344CB8AC3E}">
        <p14:creationId xmlns:p14="http://schemas.microsoft.com/office/powerpoint/2010/main" val="136909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2" name="TextBox 1"/>
          <p:cNvSpPr txBox="1"/>
          <p:nvPr/>
        </p:nvSpPr>
        <p:spPr>
          <a:xfrm>
            <a:off x="228949" y="1724409"/>
            <a:ext cx="8626293" cy="1569660"/>
          </a:xfrm>
          <a:prstGeom prst="rect">
            <a:avLst/>
          </a:prstGeom>
          <a:noFill/>
        </p:spPr>
        <p:txBody>
          <a:bodyPr wrap="square" rtlCol="0" anchor="ctr">
            <a:spAutoFit/>
          </a:bodyPr>
          <a:lstStyle/>
          <a:p>
            <a:pPr algn="ctr"/>
            <a:r>
              <a:rPr lang="en-US" altLang="en-US" sz="4800" b="1" dirty="0">
                <a:solidFill>
                  <a:srgbClr val="009ECC"/>
                </a:solidFill>
                <a:latin typeface="Lucida Calligraphy" panose="03010101010101010101" pitchFamily="66" charset="0"/>
              </a:rPr>
              <a:t>What Does Your Affiliate Have To Do In Return?</a:t>
            </a:r>
          </a:p>
        </p:txBody>
      </p:sp>
      <p:pic>
        <p:nvPicPr>
          <p:cNvPr id="6" name="Picture 5" descr="A picture containing clipart&#10;&#10;Description automatically generated">
            <a:extLst>
              <a:ext uri="{FF2B5EF4-FFF2-40B4-BE49-F238E27FC236}">
                <a16:creationId xmlns:a16="http://schemas.microsoft.com/office/drawing/2014/main" id="{BB9F4170-4F6C-4215-9B31-16F1382AB2C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144110" y="3488550"/>
            <a:ext cx="4847897" cy="1654949"/>
          </a:xfrm>
          <a:prstGeom prst="rect">
            <a:avLst/>
          </a:prstGeom>
        </p:spPr>
      </p:pic>
      <p:sp>
        <p:nvSpPr>
          <p:cNvPr id="7" name="TextBox 6">
            <a:extLst>
              <a:ext uri="{FF2B5EF4-FFF2-40B4-BE49-F238E27FC236}">
                <a16:creationId xmlns:a16="http://schemas.microsoft.com/office/drawing/2014/main" id="{DFC68FF1-D7D1-483F-B764-3516A60BB489}"/>
              </a:ext>
            </a:extLst>
          </p:cNvPr>
          <p:cNvSpPr txBox="1"/>
          <p:nvPr/>
        </p:nvSpPr>
        <p:spPr>
          <a:xfrm>
            <a:off x="112318" y="5143500"/>
            <a:ext cx="8919364" cy="230832"/>
          </a:xfrm>
          <a:prstGeom prst="rect">
            <a:avLst/>
          </a:prstGeom>
          <a:noFill/>
        </p:spPr>
        <p:txBody>
          <a:bodyPr wrap="square" rtlCol="0">
            <a:spAutoFit/>
          </a:bodyPr>
          <a:lstStyle/>
          <a:p>
            <a:r>
              <a:rPr lang="en-US" sz="900">
                <a:hlinkClick r:id="rId5" tooltip="http://stick-man-11.deviantart.com/art/SteelRhapsody24-s-Spider-Man-coloured-340375274"/>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284627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62FC0-A6F6-C949-B37C-9858D1F05ECA}"/>
              </a:ext>
            </a:extLst>
          </p:cNvPr>
          <p:cNvSpPr/>
          <p:nvPr/>
        </p:nvSpPr>
        <p:spPr>
          <a:xfrm>
            <a:off x="0" y="0"/>
            <a:ext cx="8680450" cy="756381"/>
          </a:xfrm>
          <a:prstGeom prst="rect">
            <a:avLst/>
          </a:prstGeom>
          <a:solidFill>
            <a:srgbClr val="009DCE"/>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sp>
        <p:nvSpPr>
          <p:cNvPr id="5" name="Rectangle 4">
            <a:extLst>
              <a:ext uri="{FF2B5EF4-FFF2-40B4-BE49-F238E27FC236}">
                <a16:creationId xmlns:a16="http://schemas.microsoft.com/office/drawing/2014/main" id="{58EF61E2-35CC-E74C-A6D1-65CD35E37DC0}"/>
              </a:ext>
            </a:extLst>
          </p:cNvPr>
          <p:cNvSpPr/>
          <p:nvPr/>
        </p:nvSpPr>
        <p:spPr>
          <a:xfrm>
            <a:off x="8137502" y="-1"/>
            <a:ext cx="1006498" cy="756382"/>
          </a:xfrm>
          <a:prstGeom prst="rect">
            <a:avLst/>
          </a:prstGeom>
          <a:solidFill>
            <a:srgbClr val="B8D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3831" indent="-173831" algn="ctr" defTabSz="685800" fontAlgn="base">
              <a:spcBef>
                <a:spcPct val="0"/>
              </a:spcBef>
              <a:spcAft>
                <a:spcPct val="0"/>
              </a:spcAft>
              <a:buFont typeface="Arial" pitchFamily="34" charset="0"/>
              <a:buChar char="•"/>
            </a:pPr>
            <a:endParaRPr lang="en-US" sz="1500" dirty="0">
              <a:solidFill>
                <a:prstClr val="black"/>
              </a:solidFill>
            </a:endParaRPr>
          </a:p>
        </p:txBody>
      </p:sp>
      <p:pic>
        <p:nvPicPr>
          <p:cNvPr id="8" name="Picture 7">
            <a:extLst>
              <a:ext uri="{FF2B5EF4-FFF2-40B4-BE49-F238E27FC236}">
                <a16:creationId xmlns:a16="http://schemas.microsoft.com/office/drawing/2014/main" id="{631380B2-2D41-724C-94FA-730F5B89E7D1}"/>
              </a:ext>
            </a:extLst>
          </p:cNvPr>
          <p:cNvPicPr>
            <a:picLocks noChangeAspect="1"/>
          </p:cNvPicPr>
          <p:nvPr/>
        </p:nvPicPr>
        <p:blipFill rotWithShape="1">
          <a:blip r:embed="rId3"/>
          <a:srcRect l="6075" t="45245" r="46202" b="43974"/>
          <a:stretch/>
        </p:blipFill>
        <p:spPr>
          <a:xfrm>
            <a:off x="228949" y="121417"/>
            <a:ext cx="3774091" cy="551682"/>
          </a:xfrm>
          <a:prstGeom prst="rect">
            <a:avLst/>
          </a:prstGeom>
        </p:spPr>
      </p:pic>
      <p:sp>
        <p:nvSpPr>
          <p:cNvPr id="6" name="TextBox 5"/>
          <p:cNvSpPr txBox="1"/>
          <p:nvPr/>
        </p:nvSpPr>
        <p:spPr>
          <a:xfrm>
            <a:off x="228950" y="877798"/>
            <a:ext cx="8657144" cy="3970318"/>
          </a:xfrm>
          <a:prstGeom prst="rect">
            <a:avLst/>
          </a:prstGeom>
          <a:noFill/>
        </p:spPr>
        <p:txBody>
          <a:bodyPr wrap="square" rtlCol="0">
            <a:spAutoFit/>
          </a:bodyPr>
          <a:lstStyle/>
          <a:p>
            <a:pPr marL="571500" indent="-571500">
              <a:buFont typeface="Arial" panose="020B0604020202020204" pitchFamily="34" charset="0"/>
              <a:buChar char="•"/>
            </a:pPr>
            <a:r>
              <a:rPr lang="en-US" sz="2400" b="1" dirty="0">
                <a:solidFill>
                  <a:srgbClr val="009ECC"/>
                </a:solidFill>
                <a:latin typeface="Lucida Sans" panose="020B0602030504020204" pitchFamily="34" charset="0"/>
              </a:rPr>
              <a:t>At least 15% Production Increase</a:t>
            </a:r>
          </a:p>
          <a:p>
            <a:endParaRPr lang="en-US" sz="1000" b="1" dirty="0">
              <a:solidFill>
                <a:srgbClr val="009ECC"/>
              </a:solidFill>
              <a:latin typeface="Lucida Sans" panose="020B0602030504020204" pitchFamily="34" charset="0"/>
            </a:endParaRPr>
          </a:p>
          <a:p>
            <a:pPr marL="571500" indent="-571500">
              <a:buFont typeface="Arial" panose="020B0604020202020204" pitchFamily="34" charset="0"/>
              <a:buChar char="•"/>
            </a:pPr>
            <a:r>
              <a:rPr lang="en-US" sz="2400" b="1" dirty="0">
                <a:solidFill>
                  <a:srgbClr val="FF6600"/>
                </a:solidFill>
                <a:latin typeface="Lucida Sans" panose="020B0602030504020204" pitchFamily="34" charset="0"/>
              </a:rPr>
              <a:t>Fundraising Plan</a:t>
            </a:r>
          </a:p>
          <a:p>
            <a:endParaRPr lang="en-US" sz="1000" b="1" dirty="0">
              <a:solidFill>
                <a:srgbClr val="FF6600"/>
              </a:solidFill>
              <a:latin typeface="Lucida Sans" panose="020B0602030504020204" pitchFamily="34" charset="0"/>
            </a:endParaRPr>
          </a:p>
          <a:p>
            <a:pPr marL="571500" indent="-571500">
              <a:buFont typeface="Arial" panose="020B0604020202020204" pitchFamily="34" charset="0"/>
              <a:buChar char="•"/>
            </a:pPr>
            <a:r>
              <a:rPr lang="en-US" sz="2400" b="1" dirty="0">
                <a:solidFill>
                  <a:srgbClr val="009ECC"/>
                </a:solidFill>
                <a:latin typeface="Lucida Sans" panose="020B0602030504020204" pitchFamily="34" charset="0"/>
              </a:rPr>
              <a:t>Work Plan Goals &amp; Quarterly Action Plans for all 3 years of the grant in 7 categories</a:t>
            </a:r>
          </a:p>
          <a:p>
            <a:endParaRPr lang="en-US" sz="1000" b="1" dirty="0">
              <a:solidFill>
                <a:srgbClr val="FF6600"/>
              </a:solidFill>
              <a:latin typeface="Lucida Sans" panose="020B0602030504020204" pitchFamily="34" charset="0"/>
            </a:endParaRPr>
          </a:p>
          <a:p>
            <a:pPr marL="571500" indent="-571500">
              <a:buFont typeface="Arial" panose="020B0604020202020204" pitchFamily="34" charset="0"/>
              <a:buChar char="•"/>
            </a:pPr>
            <a:r>
              <a:rPr lang="en-US" sz="2400" b="1" dirty="0">
                <a:solidFill>
                  <a:srgbClr val="FF6600"/>
                </a:solidFill>
                <a:latin typeface="Lucida Sans" panose="020B0602030504020204" pitchFamily="34" charset="0"/>
              </a:rPr>
              <a:t>Reports – Quarterly, Semi-Annual, End of Grant</a:t>
            </a:r>
          </a:p>
          <a:p>
            <a:endParaRPr lang="en-US" sz="1000" b="1" dirty="0">
              <a:solidFill>
                <a:srgbClr val="FF6600"/>
              </a:solidFill>
              <a:latin typeface="Lucida Sans" panose="020B0602030504020204" pitchFamily="34" charset="0"/>
            </a:endParaRPr>
          </a:p>
          <a:p>
            <a:pPr marL="571500" indent="-571500">
              <a:buFont typeface="Arial" panose="020B0604020202020204" pitchFamily="34" charset="0"/>
              <a:buChar char="•"/>
            </a:pPr>
            <a:r>
              <a:rPr lang="en-US" sz="2400" b="1" dirty="0">
                <a:solidFill>
                  <a:srgbClr val="009ECC"/>
                </a:solidFill>
                <a:latin typeface="Lucida Sans" panose="020B0602030504020204" pitchFamily="34" charset="0"/>
              </a:rPr>
              <a:t>Match</a:t>
            </a:r>
          </a:p>
          <a:p>
            <a:endParaRPr lang="en-US" sz="1000" b="1" dirty="0">
              <a:solidFill>
                <a:srgbClr val="009ECC"/>
              </a:solidFill>
              <a:latin typeface="Lucida Sans" panose="020B0602030504020204" pitchFamily="34" charset="0"/>
            </a:endParaRPr>
          </a:p>
          <a:p>
            <a:pPr marL="571500" indent="-571500">
              <a:buFont typeface="Arial" panose="020B0604020202020204" pitchFamily="34" charset="0"/>
              <a:buChar char="•"/>
            </a:pPr>
            <a:r>
              <a:rPr lang="en-US" sz="2400" b="1" dirty="0">
                <a:solidFill>
                  <a:srgbClr val="FF6600"/>
                </a:solidFill>
                <a:latin typeface="Lucida Sans" panose="020B0602030504020204" pitchFamily="34" charset="0"/>
              </a:rPr>
              <a:t>Leverage</a:t>
            </a:r>
          </a:p>
          <a:p>
            <a:endParaRPr lang="en-US" sz="1000" b="1" dirty="0">
              <a:solidFill>
                <a:srgbClr val="00B0F0"/>
              </a:solidFill>
              <a:latin typeface="Lucida Sans" panose="020B0602030504020204" pitchFamily="34" charset="0"/>
            </a:endParaRPr>
          </a:p>
          <a:p>
            <a:pPr marL="571500" indent="-571500">
              <a:buFont typeface="Arial" panose="020B0604020202020204" pitchFamily="34" charset="0"/>
              <a:buChar char="•"/>
            </a:pPr>
            <a:r>
              <a:rPr lang="en-US" sz="2400" b="1" dirty="0">
                <a:solidFill>
                  <a:srgbClr val="009ECC"/>
                </a:solidFill>
                <a:latin typeface="Lucida Sans" panose="020B0602030504020204" pitchFamily="34" charset="0"/>
              </a:rPr>
              <a:t>Organizational Growth</a:t>
            </a:r>
          </a:p>
        </p:txBody>
      </p:sp>
    </p:spTree>
    <p:extLst>
      <p:ext uri="{BB962C8B-B14F-4D97-AF65-F5344CB8AC3E}">
        <p14:creationId xmlns:p14="http://schemas.microsoft.com/office/powerpoint/2010/main" val="807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CAE2338552D040B049A146EDB8E1A1" ma:contentTypeVersion="15" ma:contentTypeDescription="Create a new document." ma:contentTypeScope="" ma:versionID="4810ec9bb4d3943fb136558a1309b292">
  <xsd:schema xmlns:xsd="http://www.w3.org/2001/XMLSchema" xmlns:xs="http://www.w3.org/2001/XMLSchema" xmlns:p="http://schemas.microsoft.com/office/2006/metadata/properties" xmlns:ns3="e46e4e10-cb41-49b9-8a75-b7d3c3dc6989" xmlns:ns4="bfd0005d-698e-4f39-ad0a-ee7288c41d85" targetNamespace="http://schemas.microsoft.com/office/2006/metadata/properties" ma:root="true" ma:fieldsID="64ca2ed310a84591938ab93ab2766f29" ns3:_="" ns4:_="">
    <xsd:import namespace="e46e4e10-cb41-49b9-8a75-b7d3c3dc6989"/>
    <xsd:import namespace="bfd0005d-698e-4f39-ad0a-ee7288c41d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e4e10-cb41-49b9-8a75-b7d3c3dc6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0005d-698e-4f39-ad0a-ee7288c41d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F6BBAE-976A-40CD-92E6-44358EC5EF8B}">
  <ds:schemaRefs>
    <ds:schemaRef ds:uri="http://schemas.microsoft.com/sharepoint/v3/contenttype/forms"/>
  </ds:schemaRefs>
</ds:datastoreItem>
</file>

<file path=customXml/itemProps2.xml><?xml version="1.0" encoding="utf-8"?>
<ds:datastoreItem xmlns:ds="http://schemas.openxmlformats.org/officeDocument/2006/customXml" ds:itemID="{4D96C65C-8DC8-40C0-8ED1-AE4149EAA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e4e10-cb41-49b9-8a75-b7d3c3dc6989"/>
    <ds:schemaRef ds:uri="bfd0005d-698e-4f39-ad0a-ee7288c41d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495E2D-FEF4-472C-9F6F-C1CA2438EA3C}">
  <ds:schemaRefs>
    <ds:schemaRef ds:uri="e46e4e10-cb41-49b9-8a75-b7d3c3dc6989"/>
    <ds:schemaRef ds:uri="http://purl.org/dc/terms/"/>
    <ds:schemaRef ds:uri="http://schemas.microsoft.com/office/2006/documentManagement/types"/>
    <ds:schemaRef ds:uri="bfd0005d-698e-4f39-ad0a-ee7288c41d85"/>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5640</TotalTime>
  <Words>3990</Words>
  <Application>Microsoft Office PowerPoint</Application>
  <PresentationFormat>On-screen Show (16:9)</PresentationFormat>
  <Paragraphs>610</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Helvetica</vt:lpstr>
      <vt:lpstr>Lucida Calligraphy</vt:lpstr>
      <vt:lpstr>Lucida Sans</vt:lpstr>
      <vt:lpstr>Neue Haas Grotesk Display Pro 5</vt:lpstr>
      <vt:lpstr>NeueHaasGroteskDisp Pro Md</vt:lpstr>
      <vt:lpstr>Office Theme</vt:lpstr>
      <vt:lpstr>1_Office Theme</vt:lpstr>
      <vt:lpstr>PowerPoint Presentation</vt:lpstr>
      <vt:lpstr>PowerPoint Presentation</vt:lpstr>
      <vt:lpstr>What is Capacity   Building?</vt:lpstr>
      <vt:lpstr>What positions can be funded?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Ready to Grow… Now What?</vt:lpstr>
      <vt:lpstr>PowerPoint Presentation</vt:lpstr>
      <vt:lpstr>PowerPoint Presentation</vt:lpstr>
      <vt:lpstr>PowerPoint Presentation</vt:lpstr>
    </vt:vector>
  </TitlesOfParts>
  <Manager/>
  <Company>HFHI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Krista Padgett</dc:creator>
  <cp:keywords/>
  <dc:description/>
  <cp:lastModifiedBy>Ginger Blair</cp:lastModifiedBy>
  <cp:revision>337</cp:revision>
  <cp:lastPrinted>2020-07-16T18:26:22Z</cp:lastPrinted>
  <dcterms:created xsi:type="dcterms:W3CDTF">2016-02-25T01:24:15Z</dcterms:created>
  <dcterms:modified xsi:type="dcterms:W3CDTF">2021-08-03T20:46:24Z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0x010100D9CAE2338552D040B049A146EDB8E1A1</vt:lpwstr>
  </property>
</Properties>
</file>